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tif" ContentType="image/t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55"/>
  </p:notesMasterIdLst>
  <p:sldIdLst>
    <p:sldId id="285" r:id="rId5"/>
    <p:sldId id="260" r:id="rId6"/>
    <p:sldId id="345" r:id="rId7"/>
    <p:sldId id="462" r:id="rId8"/>
    <p:sldId id="474" r:id="rId9"/>
    <p:sldId id="475" r:id="rId10"/>
    <p:sldId id="476" r:id="rId11"/>
    <p:sldId id="472" r:id="rId12"/>
    <p:sldId id="464" r:id="rId13"/>
    <p:sldId id="473" r:id="rId14"/>
    <p:sldId id="478" r:id="rId15"/>
    <p:sldId id="278" r:id="rId16"/>
    <p:sldId id="261" r:id="rId17"/>
    <p:sldId id="330" r:id="rId18"/>
    <p:sldId id="331" r:id="rId19"/>
    <p:sldId id="332" r:id="rId20"/>
    <p:sldId id="279" r:id="rId21"/>
    <p:sldId id="280" r:id="rId22"/>
    <p:sldId id="283" r:id="rId23"/>
    <p:sldId id="287" r:id="rId24"/>
    <p:sldId id="288" r:id="rId25"/>
    <p:sldId id="289" r:id="rId26"/>
    <p:sldId id="333" r:id="rId27"/>
    <p:sldId id="334" r:id="rId28"/>
    <p:sldId id="263" r:id="rId29"/>
    <p:sldId id="335" r:id="rId30"/>
    <p:sldId id="302" r:id="rId31"/>
    <p:sldId id="265" r:id="rId32"/>
    <p:sldId id="266" r:id="rId33"/>
    <p:sldId id="267" r:id="rId34"/>
    <p:sldId id="268" r:id="rId35"/>
    <p:sldId id="269" r:id="rId36"/>
    <p:sldId id="270" r:id="rId37"/>
    <p:sldId id="271" r:id="rId38"/>
    <p:sldId id="272" r:id="rId39"/>
    <p:sldId id="336" r:id="rId40"/>
    <p:sldId id="337" r:id="rId41"/>
    <p:sldId id="338" r:id="rId42"/>
    <p:sldId id="339" r:id="rId43"/>
    <p:sldId id="340" r:id="rId44"/>
    <p:sldId id="341" r:id="rId45"/>
    <p:sldId id="342" r:id="rId46"/>
    <p:sldId id="343" r:id="rId47"/>
    <p:sldId id="344" r:id="rId48"/>
    <p:sldId id="317" r:id="rId49"/>
    <p:sldId id="307" r:id="rId50"/>
    <p:sldId id="308" r:id="rId51"/>
    <p:sldId id="309" r:id="rId52"/>
    <p:sldId id="310" r:id="rId53"/>
    <p:sldId id="477" r:id="rId5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6" userDrawn="1">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414042"/>
    <a:srgbClr val="F2F4F4"/>
    <a:srgbClr val="0E2735"/>
    <a:srgbClr val="595A5D"/>
    <a:srgbClr val="DCDCDC"/>
    <a:srgbClr val="4F81BD"/>
    <a:srgbClr val="0C9B2E"/>
    <a:srgbClr val="FFFAD0"/>
    <a:srgbClr val="FFF8AE"/>
    <a:srgbClr val="FCB6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48" autoAdjust="0"/>
    <p:restoredTop sz="71854" autoAdjust="0"/>
  </p:normalViewPr>
  <p:slideViewPr>
    <p:cSldViewPr snapToGrid="0" showGuides="1">
      <p:cViewPr varScale="1">
        <p:scale>
          <a:sx n="91" d="100"/>
          <a:sy n="91" d="100"/>
        </p:scale>
        <p:origin x="184" y="952"/>
      </p:cViewPr>
      <p:guideLst>
        <p:guide orient="horz" pos="644"/>
        <p:guide orient="horz" pos="2898"/>
        <p:guide orient="horz" pos="2412"/>
        <p:guide orient="horz" pos="3196"/>
        <p:guide orient="horz" pos="1350"/>
        <p:guide orient="horz" pos="1378"/>
        <p:guide orient="horz" pos="2076"/>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8/13/18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rojectcalico.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github.com/weaveworks-experiments/weave-kube" TargetMode="External"/><Relationship Id="rId3" Type="http://schemas.openxmlformats.org/officeDocument/2006/relationships/hyperlink" Target="https://github.com/heptio/aws-quickstart/tree/master/packer" TargetMode="External"/><Relationship Id="rId7" Type="http://schemas.openxmlformats.org/officeDocument/2006/relationships/hyperlink" Target="https://www.projectcalico.org/calico-networking-for-kubernetes/"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www.docker.com/" TargetMode="External"/><Relationship Id="rId5" Type="http://schemas.openxmlformats.org/officeDocument/2006/relationships/hyperlink" Target="http://kubernetes.io/docs/getting-started-guides/kubeadm/" TargetMode="External"/><Relationship Id="rId4" Type="http://schemas.openxmlformats.org/officeDocument/2006/relationships/hyperlink" Target="http://docs.aws.amazon.com/AWSEC2/latest/UserGuide/AMIs.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3402424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-KOPS are contributing to</a:t>
            </a:r>
            <a:r>
              <a:rPr lang="en-US" baseline="0" dirty="0"/>
              <a:t> this</a:t>
            </a:r>
          </a:p>
          <a:p>
            <a:r>
              <a:rPr lang="en-US" baseline="0" dirty="0"/>
              <a:t>-Weave are contributing to this</a:t>
            </a:r>
          </a:p>
          <a:p>
            <a:r>
              <a:rPr lang="en-US" baseline="0" dirty="0"/>
              <a:t>-New things: </a:t>
            </a:r>
            <a:r>
              <a:rPr lang="en-US" baseline="0" dirty="0" err="1"/>
              <a:t>Elasticsearch</a:t>
            </a:r>
            <a:r>
              <a:rPr lang="en-US" baseline="0" dirty="0"/>
              <a:t> service integration by default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1797160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3765450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Supported by CoreOS</a:t>
            </a:r>
          </a:p>
          <a:p>
            <a:r>
              <a:rPr lang="en-US" dirty="0"/>
              <a:t>- Orchestration</a:t>
            </a:r>
            <a:r>
              <a:rPr lang="en-US" baseline="0" dirty="0"/>
              <a:t> layer on top of </a:t>
            </a:r>
            <a:r>
              <a:rPr lang="en-US" baseline="0" dirty="0" err="1"/>
              <a:t>CFn</a:t>
            </a:r>
            <a:r>
              <a:rPr lang="en-US" baseline="0" dirty="0"/>
              <a:t> </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23</a:t>
            </a:fld>
            <a:endParaRPr lang="en-US"/>
          </a:p>
        </p:txBody>
      </p:sp>
    </p:spTree>
    <p:extLst>
      <p:ext uri="{BB962C8B-B14F-4D97-AF65-F5344CB8AC3E}">
        <p14:creationId xmlns:p14="http://schemas.microsoft.com/office/powerpoint/2010/main" val="619147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aseline="0" dirty="0"/>
              <a:t> </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24</a:t>
            </a:fld>
            <a:endParaRPr lang="en-US"/>
          </a:p>
        </p:txBody>
      </p:sp>
    </p:spTree>
    <p:extLst>
      <p:ext uri="{BB962C8B-B14F-4D97-AF65-F5344CB8AC3E}">
        <p14:creationId xmlns:p14="http://schemas.microsoft.com/office/powerpoint/2010/main" val="3279431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26</a:t>
            </a:fld>
            <a:endParaRPr lang="en-US"/>
          </a:p>
        </p:txBody>
      </p:sp>
    </p:spTree>
    <p:extLst>
      <p:ext uri="{BB962C8B-B14F-4D97-AF65-F5344CB8AC3E}">
        <p14:creationId xmlns:p14="http://schemas.microsoft.com/office/powerpoint/2010/main" val="3830721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27</a:t>
            </a:fld>
            <a:endParaRPr lang="en-US"/>
          </a:p>
        </p:txBody>
      </p:sp>
    </p:spTree>
    <p:extLst>
      <p:ext uri="{BB962C8B-B14F-4D97-AF65-F5344CB8AC3E}">
        <p14:creationId xmlns:p14="http://schemas.microsoft.com/office/powerpoint/2010/main" val="431093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a:ea typeface="+mn-ea"/>
                <a:cs typeface="+mn-cs"/>
              </a:rPr>
              <a:t>Each CNI plugin is implemented as an executable that is invoked by the container management system (e.g. </a:t>
            </a:r>
            <a:r>
              <a:rPr lang="en-US" sz="1200" b="0" i="0" kern="1200" dirty="0" err="1">
                <a:solidFill>
                  <a:schemeClr val="tx1"/>
                </a:solidFill>
                <a:effectLst/>
                <a:latin typeface="Arial"/>
                <a:ea typeface="+mn-ea"/>
                <a:cs typeface="+mn-cs"/>
              </a:rPr>
              <a:t>rkt</a:t>
            </a:r>
            <a:r>
              <a:rPr lang="en-US" sz="1200" b="0" i="0" kern="1200" dirty="0">
                <a:solidFill>
                  <a:schemeClr val="tx1"/>
                </a:solidFill>
                <a:effectLst/>
                <a:latin typeface="Arial"/>
                <a:ea typeface="+mn-ea"/>
                <a:cs typeface="+mn-cs"/>
              </a:rPr>
              <a:t> or Docker).</a:t>
            </a:r>
          </a:p>
          <a:p>
            <a:r>
              <a:rPr lang="en-US" sz="1200" b="0" i="0" kern="1200" dirty="0">
                <a:solidFill>
                  <a:schemeClr val="tx1"/>
                </a:solidFill>
                <a:effectLst/>
                <a:latin typeface="Arial"/>
                <a:ea typeface="+mn-ea"/>
                <a:cs typeface="+mn-cs"/>
              </a:rPr>
              <a:t>A CNI plugin is responsible for inserting a network interface into the container network namespace (e.g. one end of a </a:t>
            </a:r>
            <a:r>
              <a:rPr lang="en-US" sz="1200" b="0" i="0" kern="1200" dirty="0" err="1">
                <a:solidFill>
                  <a:schemeClr val="tx1"/>
                </a:solidFill>
                <a:effectLst/>
                <a:latin typeface="Arial"/>
                <a:ea typeface="+mn-ea"/>
                <a:cs typeface="+mn-cs"/>
              </a:rPr>
              <a:t>veth</a:t>
            </a:r>
            <a:r>
              <a:rPr lang="en-US" sz="1200" b="0" i="0" kern="1200" dirty="0">
                <a:solidFill>
                  <a:schemeClr val="tx1"/>
                </a:solidFill>
                <a:effectLst/>
                <a:latin typeface="Arial"/>
                <a:ea typeface="+mn-ea"/>
                <a:cs typeface="+mn-cs"/>
              </a:rPr>
              <a:t> pair) and making any necessary changes on the host (e.g. attaching other end of </a:t>
            </a:r>
            <a:r>
              <a:rPr lang="en-US" sz="1200" b="0" i="0" kern="1200" dirty="0" err="1">
                <a:solidFill>
                  <a:schemeClr val="tx1"/>
                </a:solidFill>
                <a:effectLst/>
                <a:latin typeface="Arial"/>
                <a:ea typeface="+mn-ea"/>
                <a:cs typeface="+mn-cs"/>
              </a:rPr>
              <a:t>veth</a:t>
            </a:r>
            <a:r>
              <a:rPr lang="en-US" sz="1200" b="0" i="0" kern="1200" dirty="0">
                <a:solidFill>
                  <a:schemeClr val="tx1"/>
                </a:solidFill>
                <a:effectLst/>
                <a:latin typeface="Arial"/>
                <a:ea typeface="+mn-ea"/>
                <a:cs typeface="+mn-cs"/>
              </a:rPr>
              <a:t> into a bridge). It should then assign the IP to the interface and setup the routes consistent with IP Address Management section by invoking appropriate IPAM plugin.</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The intention is for the container runtime to first create a new network namespace for the container. It then determines which networks this container should belong to and for each network, which plugin must be executed. The network configuration is in JSON format and can easily be stored in a file. The network configuration includes mandatory fields such as "name" and "type" as well as plugin (type) specific ones. </a:t>
            </a:r>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920726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a:ea typeface="+mn-ea"/>
                <a:cs typeface="+mn-cs"/>
              </a:rPr>
              <a:t>Overlay networks implement a common network address space across the entire cluster on which containers can communicate. Most overlays use the Docker0 bridge interface, but they “extend” the bridge network by providing information about the Docker0 network on other hosts, and coordinate IP addressing to prevent conflicts. Information about the network is commonly stored in a backing key/value </a:t>
            </a:r>
            <a:r>
              <a:rPr lang="en-US" sz="1200" kern="1200" dirty="0" err="1">
                <a:solidFill>
                  <a:schemeClr val="tx1"/>
                </a:solidFill>
                <a:effectLst/>
                <a:latin typeface="Arial"/>
                <a:ea typeface="+mn-ea"/>
                <a:cs typeface="+mn-cs"/>
              </a:rPr>
              <a:t>datastore</a:t>
            </a:r>
            <a:r>
              <a:rPr lang="en-US" sz="1200" kern="1200" dirty="0">
                <a:solidFill>
                  <a:schemeClr val="tx1"/>
                </a:solidFill>
                <a:effectLst/>
                <a:latin typeface="Arial"/>
                <a:ea typeface="+mn-ea"/>
                <a:cs typeface="+mn-cs"/>
              </a:rPr>
              <a:t> like </a:t>
            </a:r>
            <a:r>
              <a:rPr lang="en-US" sz="1200" kern="1200" dirty="0" err="1">
                <a:solidFill>
                  <a:schemeClr val="tx1"/>
                </a:solidFill>
                <a:effectLst/>
                <a:latin typeface="Arial"/>
                <a:ea typeface="+mn-ea"/>
                <a:cs typeface="+mn-cs"/>
              </a:rPr>
              <a:t>Etcd</a:t>
            </a:r>
            <a:r>
              <a:rPr lang="en-US" sz="1200" kern="1200" dirty="0">
                <a:solidFill>
                  <a:schemeClr val="tx1"/>
                </a:solidFill>
                <a:effectLst/>
                <a:latin typeface="Arial"/>
                <a:ea typeface="+mn-ea"/>
                <a:cs typeface="+mn-cs"/>
              </a:rPr>
              <a:t>, with the one exception being Weave Net, in which information about the overlay is stored in-memory and replicated across the cluster. </a:t>
            </a:r>
          </a:p>
          <a:p>
            <a:endParaRPr lang="en-US" sz="1200" kern="1200" dirty="0">
              <a:solidFill>
                <a:schemeClr val="tx1"/>
              </a:solidFill>
              <a:effectLst/>
              <a:latin typeface="Arial"/>
              <a:ea typeface="+mn-ea"/>
              <a:cs typeface="+mn-cs"/>
            </a:endParaRPr>
          </a:p>
          <a:p>
            <a:r>
              <a:rPr lang="en-US" sz="1200" kern="1200" dirty="0">
                <a:solidFill>
                  <a:schemeClr val="tx1"/>
                </a:solidFill>
                <a:effectLst/>
                <a:latin typeface="Arial"/>
                <a:ea typeface="+mn-ea"/>
                <a:cs typeface="+mn-cs"/>
              </a:rPr>
              <a:t>One advantage of overlay networks is that the container orchestration platform maintains complete control over the networking functionality and feature set. This makes overlay networks platform agnostic, and doesn’t require custom integration development when workloads are deployed across networks with different features and capabilities. </a:t>
            </a: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543515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570356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weaveworks</a:t>
            </a:r>
            <a:r>
              <a:rPr lang="en-US" dirty="0"/>
              <a:t>/weave/issues/2045</a:t>
            </a: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306040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7062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a:ea typeface="+mn-ea"/>
                <a:cs typeface="+mn-cs"/>
              </a:rPr>
              <a:t>Overlay networks implement a common network address space across the entire cluster on which containers can communicate. Most overlays use the Docker0 bridge interface, but they “extend” the bridge network by providing information about the Docker0 network on other hosts, and coordinate IP addressing to prevent conflicts. Information about the network is commonly stored in a backing key/value </a:t>
            </a:r>
            <a:r>
              <a:rPr lang="en-US" sz="1200" kern="1200" dirty="0" err="1">
                <a:solidFill>
                  <a:schemeClr val="tx1"/>
                </a:solidFill>
                <a:effectLst/>
                <a:latin typeface="Arial"/>
                <a:ea typeface="+mn-ea"/>
                <a:cs typeface="+mn-cs"/>
              </a:rPr>
              <a:t>datastore</a:t>
            </a:r>
            <a:r>
              <a:rPr lang="en-US" sz="1200" kern="1200" dirty="0">
                <a:solidFill>
                  <a:schemeClr val="tx1"/>
                </a:solidFill>
                <a:effectLst/>
                <a:latin typeface="Arial"/>
                <a:ea typeface="+mn-ea"/>
                <a:cs typeface="+mn-cs"/>
              </a:rPr>
              <a:t> like </a:t>
            </a:r>
            <a:r>
              <a:rPr lang="en-US" sz="1200" kern="1200" dirty="0" err="1">
                <a:solidFill>
                  <a:schemeClr val="tx1"/>
                </a:solidFill>
                <a:effectLst/>
                <a:latin typeface="Arial"/>
                <a:ea typeface="+mn-ea"/>
                <a:cs typeface="+mn-cs"/>
              </a:rPr>
              <a:t>Etcd</a:t>
            </a:r>
            <a:r>
              <a:rPr lang="en-US" sz="1200" kern="1200" dirty="0">
                <a:solidFill>
                  <a:schemeClr val="tx1"/>
                </a:solidFill>
                <a:effectLst/>
                <a:latin typeface="Arial"/>
                <a:ea typeface="+mn-ea"/>
                <a:cs typeface="+mn-cs"/>
              </a:rPr>
              <a:t>, with the one exception being Weave Net, in which information about the overlay is stored in-memory and replicated across the cluster. </a:t>
            </a:r>
          </a:p>
          <a:p>
            <a:endParaRPr lang="en-US" sz="1200" kern="1200" dirty="0">
              <a:solidFill>
                <a:schemeClr val="tx1"/>
              </a:solidFill>
              <a:effectLst/>
              <a:latin typeface="Arial"/>
              <a:ea typeface="+mn-ea"/>
              <a:cs typeface="+mn-cs"/>
            </a:endParaRPr>
          </a:p>
          <a:p>
            <a:r>
              <a:rPr lang="en-US" sz="1200" kern="1200" dirty="0">
                <a:solidFill>
                  <a:schemeClr val="tx1"/>
                </a:solidFill>
                <a:effectLst/>
                <a:latin typeface="Arial"/>
                <a:ea typeface="+mn-ea"/>
                <a:cs typeface="+mn-cs"/>
              </a:rPr>
              <a:t>One advantage of overlay networks is that the container orchestration platform maintains complete control over the networking functionality and feature set. This makes overlay networks platform agnostic, and doesn’t require custom integration development when workloads are deployed across networks with different features and capabilities. </a:t>
            </a: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43031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3909924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043670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572814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you have</a:t>
            </a:r>
            <a:r>
              <a:rPr lang="en-US" baseline="0" dirty="0"/>
              <a:t> already gotten through the mid level slides so this will be a good follow up \</a:t>
            </a:r>
          </a:p>
          <a:p>
            <a:r>
              <a:rPr lang="en-US" baseline="0" dirty="0"/>
              <a:t>Those that haven’t this will help give a primer for running through those</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39</a:t>
            </a:fld>
            <a:endParaRPr lang="en-US"/>
          </a:p>
        </p:txBody>
      </p:sp>
    </p:spTree>
    <p:extLst>
      <p:ext uri="{BB962C8B-B14F-4D97-AF65-F5344CB8AC3E}">
        <p14:creationId xmlns:p14="http://schemas.microsoft.com/office/powerpoint/2010/main" val="3824864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a:t>
            </a:r>
            <a:r>
              <a:rPr lang="en-US" baseline="0" dirty="0"/>
              <a:t> discovery is best described by giving a very simple example \</a:t>
            </a:r>
          </a:p>
          <a:p>
            <a:r>
              <a:rPr lang="en-US" baseline="0" dirty="0"/>
              <a:t>Take that you are an developer and you have a 3 node clusters each node is assigned one application \</a:t>
            </a:r>
          </a:p>
          <a:p>
            <a:r>
              <a:rPr lang="en-US" baseline="0" dirty="0"/>
              <a:t>Networking is very simple here \ When service A needs to talk to Service B you point to that static host and port combination and make the request \</a:t>
            </a:r>
          </a:p>
          <a:p>
            <a:r>
              <a:rPr lang="en-US" baseline="0" dirty="0"/>
              <a:t>In Dynamic system where you don’t know which host (or port) is running a particular service you add a Service Discovery Mechanism \</a:t>
            </a:r>
          </a:p>
          <a:p>
            <a:r>
              <a:rPr lang="en-US" baseline="0" dirty="0"/>
              <a:t>These come in multiple flavors \</a:t>
            </a:r>
          </a:p>
          <a:p>
            <a:r>
              <a:rPr lang="en-US" baseline="0" dirty="0"/>
              <a:t>	Client Side \</a:t>
            </a:r>
          </a:p>
          <a:p>
            <a:r>
              <a:rPr lang="en-US" baseline="0" dirty="0"/>
              <a:t>		Using a REST client which communicates with a central registry that all services are “registered” to</a:t>
            </a:r>
          </a:p>
          <a:p>
            <a:r>
              <a:rPr lang="en-US" baseline="0" dirty="0"/>
              <a:t>	Server Side \</a:t>
            </a:r>
          </a:p>
          <a:p>
            <a:r>
              <a:rPr lang="en-US" baseline="0" dirty="0"/>
              <a:t>		Using a Load Balancer (or DNS) that all services are registered to</a:t>
            </a:r>
          </a:p>
          <a:p>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40</a:t>
            </a:fld>
            <a:endParaRPr lang="en-US"/>
          </a:p>
        </p:txBody>
      </p:sp>
    </p:spTree>
    <p:extLst>
      <p:ext uri="{BB962C8B-B14F-4D97-AF65-F5344CB8AC3E}">
        <p14:creationId xmlns:p14="http://schemas.microsoft.com/office/powerpoint/2010/main" val="4119721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Side \</a:t>
            </a:r>
          </a:p>
          <a:p>
            <a:r>
              <a:rPr lang="en-US" baseline="0" dirty="0"/>
              <a:t>    </a:t>
            </a:r>
            <a:r>
              <a:rPr lang="en-US" dirty="0"/>
              <a:t>Refers</a:t>
            </a:r>
            <a:r>
              <a:rPr lang="en-US" baseline="0" dirty="0"/>
              <a:t> to a local service by service load balancing \</a:t>
            </a:r>
          </a:p>
          <a:p>
            <a:r>
              <a:rPr lang="en-US" baseline="0" dirty="0"/>
              <a:t>    Beyond running the registry you need to create client libraries that handle \</a:t>
            </a:r>
          </a:p>
          <a:p>
            <a:r>
              <a:rPr lang="en-US" baseline="0" dirty="0"/>
              <a:t>    load balancing, retries </a:t>
            </a:r>
            <a:r>
              <a:rPr lang="en-US" baseline="0" dirty="0" err="1"/>
              <a:t>etc</a:t>
            </a:r>
            <a:endParaRPr lang="en-US" baseline="0" dirty="0"/>
          </a:p>
          <a:p>
            <a:r>
              <a:rPr lang="en-US" baseline="0" dirty="0"/>
              <a:t>The key issues that you’ll run into and why I personally don’t recommend this is</a:t>
            </a:r>
          </a:p>
          <a:p>
            <a:r>
              <a:rPr lang="en-US" baseline="0" dirty="0"/>
              <a:t>    You are coupling your service together</a:t>
            </a:r>
          </a:p>
          <a:p>
            <a:r>
              <a:rPr lang="en-US" baseline="0" dirty="0"/>
              <a:t>    Each service needs to implement these intelligent http frameworks</a:t>
            </a:r>
          </a:p>
        </p:txBody>
      </p:sp>
      <p:sp>
        <p:nvSpPr>
          <p:cNvPr id="4" name="Slide Number Placeholder 3"/>
          <p:cNvSpPr>
            <a:spLocks noGrp="1"/>
          </p:cNvSpPr>
          <p:nvPr>
            <p:ph type="sldNum" sz="quarter" idx="10"/>
          </p:nvPr>
        </p:nvSpPr>
        <p:spPr/>
        <p:txBody>
          <a:bodyPr/>
          <a:lstStyle/>
          <a:p>
            <a:fld id="{AC210E64-C08A-C344-8CA5-3F1F2B70EB1F}" type="slidenum">
              <a:rPr lang="en-US" smtClean="0"/>
              <a:t>41</a:t>
            </a:fld>
            <a:endParaRPr lang="en-US"/>
          </a:p>
        </p:txBody>
      </p:sp>
    </p:spTree>
    <p:extLst>
      <p:ext uri="{BB962C8B-B14F-4D97-AF65-F5344CB8AC3E}">
        <p14:creationId xmlns:p14="http://schemas.microsoft.com/office/powerpoint/2010/main" val="4040014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 Side</a:t>
            </a:r>
          </a:p>
          <a:p>
            <a:r>
              <a:rPr lang="en-US" dirty="0"/>
              <a:t>    This is where you run a separat</a:t>
            </a:r>
            <a:r>
              <a:rPr lang="en-US" baseline="0" dirty="0"/>
              <a:t>e infrastructure component \</a:t>
            </a:r>
          </a:p>
          <a:p>
            <a:r>
              <a:rPr lang="en-US" baseline="0" dirty="0"/>
              <a:t>    This is meant to handle all the communication \</a:t>
            </a:r>
          </a:p>
          <a:p>
            <a:r>
              <a:rPr lang="en-US" baseline="0" dirty="0"/>
              <a:t>    In a </a:t>
            </a:r>
            <a:r>
              <a:rPr lang="en-US" baseline="0" dirty="0" err="1"/>
              <a:t>mircoservices</a:t>
            </a:r>
            <a:r>
              <a:rPr lang="en-US" baseline="0" dirty="0"/>
              <a:t> world this fits really well \</a:t>
            </a:r>
          </a:p>
          <a:p>
            <a:r>
              <a:rPr lang="en-US" baseline="0" dirty="0"/>
              <a:t>    All you need is a single HA component \</a:t>
            </a:r>
          </a:p>
          <a:p>
            <a:r>
              <a:rPr lang="en-US" baseline="0" dirty="0"/>
              <a:t>    Point all your traffic through the proxy \</a:t>
            </a:r>
          </a:p>
          <a:p>
            <a:r>
              <a:rPr lang="en-US" baseline="0" dirty="0"/>
              <a:t>    and it will handle things like load balancing,</a:t>
            </a:r>
          </a:p>
          <a:p>
            <a:r>
              <a:rPr lang="en-US" baseline="0" dirty="0"/>
              <a:t>Drawbacks:</a:t>
            </a:r>
          </a:p>
          <a:p>
            <a:r>
              <a:rPr lang="en-US" baseline="0" dirty="0"/>
              <a:t>    Beyond the extra component which you can treat it as any other service</a:t>
            </a:r>
          </a:p>
          <a:p>
            <a:r>
              <a:rPr lang="en-US" baseline="0" dirty="0"/>
              <a:t>    There is an extra network hop</a:t>
            </a:r>
          </a:p>
          <a:p>
            <a:endParaRPr lang="en-US" baseline="0" dirty="0"/>
          </a:p>
          <a:p>
            <a:r>
              <a:rPr lang="en-US" baseline="0" dirty="0"/>
              <a:t>So how do these work in k8s</a:t>
            </a:r>
          </a:p>
        </p:txBody>
      </p:sp>
      <p:sp>
        <p:nvSpPr>
          <p:cNvPr id="4" name="Slide Number Placeholder 3"/>
          <p:cNvSpPr>
            <a:spLocks noGrp="1"/>
          </p:cNvSpPr>
          <p:nvPr>
            <p:ph type="sldNum" sz="quarter" idx="10"/>
          </p:nvPr>
        </p:nvSpPr>
        <p:spPr/>
        <p:txBody>
          <a:bodyPr/>
          <a:lstStyle/>
          <a:p>
            <a:fld id="{AC210E64-C08A-C344-8CA5-3F1F2B70EB1F}" type="slidenum">
              <a:rPr lang="en-US" smtClean="0"/>
              <a:t>42</a:t>
            </a:fld>
            <a:endParaRPr lang="en-US"/>
          </a:p>
        </p:txBody>
      </p:sp>
    </p:spTree>
    <p:extLst>
      <p:ext uri="{BB962C8B-B14F-4D97-AF65-F5344CB8AC3E}">
        <p14:creationId xmlns:p14="http://schemas.microsoft.com/office/powerpoint/2010/main" val="719228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two key mechanism without bringing in external providers like consul \</a:t>
            </a:r>
          </a:p>
          <a:p>
            <a:r>
              <a:rPr lang="en-US" baseline="0" dirty="0"/>
              <a:t>You can do this via </a:t>
            </a:r>
            <a:r>
              <a:rPr lang="en-US" baseline="0" dirty="0" err="1"/>
              <a:t>KubeDNS</a:t>
            </a:r>
            <a:r>
              <a:rPr lang="en-US" baseline="0" dirty="0"/>
              <a:t> which is getting replaced by </a:t>
            </a:r>
            <a:r>
              <a:rPr lang="en-US" baseline="0" dirty="0" err="1"/>
              <a:t>CoreDNS</a:t>
            </a:r>
            <a:r>
              <a:rPr lang="en-US" baseline="0" dirty="0"/>
              <a:t> \</a:t>
            </a:r>
          </a:p>
          <a:p>
            <a:r>
              <a:rPr lang="en-US" baseline="0" dirty="0"/>
              <a:t>As you can see here each service gets an FQDN \</a:t>
            </a:r>
          </a:p>
          <a:p>
            <a:r>
              <a:rPr lang="en-US" baseline="0" dirty="0"/>
              <a:t>You can deploy this as an </a:t>
            </a:r>
            <a:r>
              <a:rPr lang="en-US" baseline="0" dirty="0" err="1"/>
              <a:t>addon</a:t>
            </a:r>
            <a:r>
              <a:rPr lang="en-US" baseline="0" dirty="0"/>
              <a:t> to the kops cluster</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43</a:t>
            </a:fld>
            <a:endParaRPr lang="en-US"/>
          </a:p>
        </p:txBody>
      </p:sp>
    </p:spTree>
    <p:extLst>
      <p:ext uri="{BB962C8B-B14F-4D97-AF65-F5344CB8AC3E}">
        <p14:creationId xmlns:p14="http://schemas.microsoft.com/office/powerpoint/2010/main" val="12994431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and </a:t>
            </a:r>
            <a:r>
              <a:rPr lang="en-US" dirty="0" err="1"/>
              <a:t>perferrable</a:t>
            </a:r>
            <a:r>
              <a:rPr lang="en-US" baseline="0" dirty="0"/>
              <a:t> mechanism is to use Services to declare and interface that you can communicate with \</a:t>
            </a:r>
          </a:p>
          <a:p>
            <a:r>
              <a:rPr lang="en-US" baseline="0" dirty="0"/>
              <a:t>So like Omar showed you with Type </a:t>
            </a:r>
            <a:r>
              <a:rPr lang="en-US" baseline="0" dirty="0" err="1"/>
              <a:t>LoadBalancer</a:t>
            </a:r>
            <a:r>
              <a:rPr lang="en-US" baseline="0" dirty="0"/>
              <a:t> \</a:t>
            </a:r>
          </a:p>
          <a:p>
            <a:r>
              <a:rPr lang="en-US" baseline="0" dirty="0"/>
              <a:t>If you deploy some like you see on the right with a corresponding pod \</a:t>
            </a:r>
          </a:p>
          <a:p>
            <a:r>
              <a:rPr lang="en-US" baseline="0" dirty="0"/>
              <a:t>You will expose an endpoint like http://products-svc:8080 that any service can communicate with \</a:t>
            </a:r>
          </a:p>
          <a:p>
            <a:r>
              <a:rPr lang="en-US" baseline="0" dirty="0"/>
              <a:t>These are again built in components \ </a:t>
            </a:r>
          </a:p>
          <a:p>
            <a:r>
              <a:rPr lang="en-US" baseline="0" dirty="0"/>
              <a:t>Can be version controlled and managed with your other </a:t>
            </a:r>
            <a:r>
              <a:rPr lang="en-US" baseline="0" dirty="0" err="1"/>
              <a:t>confs</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44</a:t>
            </a:fld>
            <a:endParaRPr lang="en-US"/>
          </a:p>
        </p:txBody>
      </p:sp>
    </p:spTree>
    <p:extLst>
      <p:ext uri="{BB962C8B-B14F-4D97-AF65-F5344CB8AC3E}">
        <p14:creationId xmlns:p14="http://schemas.microsoft.com/office/powerpoint/2010/main" val="2339463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1575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210E64-C08A-C344-8CA5-3F1F2B70EB1F}" type="slidenum">
              <a:rPr lang="en-US" smtClean="0"/>
              <a:t>45</a:t>
            </a:fld>
            <a:endParaRPr lang="en-US"/>
          </a:p>
        </p:txBody>
      </p:sp>
    </p:spTree>
    <p:extLst>
      <p:ext uri="{BB962C8B-B14F-4D97-AF65-F5344CB8AC3E}">
        <p14:creationId xmlns:p14="http://schemas.microsoft.com/office/powerpoint/2010/main" val="3236726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really important component to</a:t>
            </a:r>
            <a:r>
              <a:rPr lang="en-US" baseline="0" dirty="0"/>
              <a:t> talk about is a service mesh \</a:t>
            </a:r>
          </a:p>
          <a:p>
            <a:r>
              <a:rPr lang="en-US" baseline="0" dirty="0"/>
              <a:t>If you haven’t heard of this concept let me give you the the quick run down</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46</a:t>
            </a:fld>
            <a:endParaRPr lang="en-US"/>
          </a:p>
        </p:txBody>
      </p:sp>
    </p:spTree>
    <p:extLst>
      <p:ext uri="{BB962C8B-B14F-4D97-AF65-F5344CB8AC3E}">
        <p14:creationId xmlns:p14="http://schemas.microsoft.com/office/powerpoint/2010/main" val="25511285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a:t>
            </a:r>
            <a:r>
              <a:rPr lang="en-US" baseline="0" dirty="0"/>
              <a:t> Mesh is basically a way to abstract out the layer 7 traffic \</a:t>
            </a:r>
          </a:p>
          <a:p>
            <a:r>
              <a:rPr lang="en-US" baseline="0" dirty="0"/>
              <a:t>Allowing you to add special capabilities like circuit breaking \</a:t>
            </a:r>
          </a:p>
          <a:p>
            <a:r>
              <a:rPr lang="en-US" baseline="0" dirty="0"/>
              <a:t>blue green deployments \ load balancing \ and dynamic routing rules </a:t>
            </a:r>
          </a:p>
          <a:p>
            <a:r>
              <a:rPr lang="en-US" baseline="0" dirty="0"/>
              <a:t>There are a couple key players in this space that help this \</a:t>
            </a:r>
          </a:p>
          <a:p>
            <a:r>
              <a:rPr lang="en-US" baseline="0" dirty="0"/>
              <a:t>If you take a look at the diagram on the right \</a:t>
            </a:r>
          </a:p>
          <a:p>
            <a:r>
              <a:rPr lang="en-US" baseline="0" dirty="0"/>
              <a:t>You can see a small segment of the complexity here</a:t>
            </a:r>
          </a:p>
        </p:txBody>
      </p:sp>
      <p:sp>
        <p:nvSpPr>
          <p:cNvPr id="4" name="Slide Number Placeholder 3"/>
          <p:cNvSpPr>
            <a:spLocks noGrp="1"/>
          </p:cNvSpPr>
          <p:nvPr>
            <p:ph type="sldNum" sz="quarter" idx="10"/>
          </p:nvPr>
        </p:nvSpPr>
        <p:spPr/>
        <p:txBody>
          <a:bodyPr/>
          <a:lstStyle/>
          <a:p>
            <a:fld id="{AC210E64-C08A-C344-8CA5-3F1F2B70EB1F}" type="slidenum">
              <a:rPr lang="en-US" smtClean="0"/>
              <a:t>47</a:t>
            </a:fld>
            <a:endParaRPr lang="en-US"/>
          </a:p>
        </p:txBody>
      </p:sp>
    </p:spTree>
    <p:extLst>
      <p:ext uri="{BB962C8B-B14F-4D97-AF65-F5344CB8AC3E}">
        <p14:creationId xmlns:p14="http://schemas.microsoft.com/office/powerpoint/2010/main" val="4283286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want</a:t>
            </a:r>
            <a:r>
              <a:rPr lang="en-US" baseline="0" dirty="0"/>
              <a:t> to talk about is </a:t>
            </a:r>
            <a:r>
              <a:rPr lang="en-US" baseline="0" dirty="0" err="1"/>
              <a:t>linkerd</a:t>
            </a:r>
            <a:r>
              <a:rPr lang="en-US" baseline="0" dirty="0"/>
              <a:t> \</a:t>
            </a:r>
          </a:p>
          <a:p>
            <a:r>
              <a:rPr lang="en-US" baseline="0" dirty="0"/>
              <a:t>They were one of the first providers for a service mesh \</a:t>
            </a:r>
          </a:p>
          <a:p>
            <a:r>
              <a:rPr lang="en-US" baseline="0" dirty="0" err="1"/>
              <a:t>Linkerd</a:t>
            </a:r>
            <a:r>
              <a:rPr lang="en-US" baseline="0" dirty="0"/>
              <a:t> is written by the team at Buoyant \ </a:t>
            </a:r>
          </a:p>
          <a:p>
            <a:r>
              <a:rPr lang="en-US" baseline="0" dirty="0"/>
              <a:t>They expect that your </a:t>
            </a:r>
            <a:r>
              <a:rPr lang="en-US" baseline="0" dirty="0" err="1"/>
              <a:t>underlaying</a:t>
            </a:r>
            <a:r>
              <a:rPr lang="en-US" baseline="0" dirty="0"/>
              <a:t> networking stack is in order \</a:t>
            </a:r>
          </a:p>
          <a:p>
            <a:r>
              <a:rPr lang="en-US" baseline="0" dirty="0"/>
              <a:t>Then they add on top all the components of a service mesh by using a sidecar \ </a:t>
            </a:r>
          </a:p>
          <a:p>
            <a:r>
              <a:rPr lang="en-US" baseline="0" dirty="0"/>
              <a:t>Or standalone proxy \</a:t>
            </a:r>
          </a:p>
          <a:p>
            <a:r>
              <a:rPr lang="en-US" baseline="0" dirty="0"/>
              <a:t>It currently supports http, thrift, and </a:t>
            </a:r>
            <a:r>
              <a:rPr lang="en-US" baseline="0" dirty="0" err="1"/>
              <a:t>grpc</a:t>
            </a:r>
            <a:r>
              <a:rPr lang="en-US" baseline="0" dirty="0"/>
              <a:t> calls and has ways of handling automatic \</a:t>
            </a:r>
          </a:p>
          <a:p>
            <a:r>
              <a:rPr lang="en-US" baseline="0" dirty="0"/>
              <a:t>Retries of requests \ internal load balancing \ and dynamic routing rules </a:t>
            </a:r>
          </a:p>
          <a:p>
            <a:r>
              <a:rPr lang="en-US" baseline="0" dirty="0"/>
              <a:t>This means if you’d like to do a canary deployment you can roll out a new service and then have your service mesh \</a:t>
            </a:r>
          </a:p>
          <a:p>
            <a:r>
              <a:rPr lang="en-US" baseline="0" dirty="0"/>
              <a:t>Shift traffic and monitor</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48</a:t>
            </a:fld>
            <a:endParaRPr lang="en-US"/>
          </a:p>
        </p:txBody>
      </p:sp>
    </p:spTree>
    <p:extLst>
      <p:ext uri="{BB962C8B-B14F-4D97-AF65-F5344CB8AC3E}">
        <p14:creationId xmlns:p14="http://schemas.microsoft.com/office/powerpoint/2010/main" val="30532557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other key player in this space is </a:t>
            </a:r>
            <a:r>
              <a:rPr lang="en-US" baseline="0" dirty="0" err="1"/>
              <a:t>Istio</a:t>
            </a:r>
            <a:r>
              <a:rPr lang="en-US" baseline="0" dirty="0"/>
              <a:t> and Envoy \</a:t>
            </a:r>
          </a:p>
          <a:p>
            <a:r>
              <a:rPr lang="en-US" baseline="0" dirty="0" err="1"/>
              <a:t>Istio</a:t>
            </a:r>
            <a:r>
              <a:rPr lang="en-US" baseline="0" dirty="0"/>
              <a:t> was written by the team at google they built it in a very </a:t>
            </a:r>
            <a:r>
              <a:rPr lang="en-US" baseline="0" dirty="0" err="1"/>
              <a:t>kubernetes</a:t>
            </a:r>
            <a:r>
              <a:rPr lang="en-US" baseline="0" dirty="0"/>
              <a:t> way \</a:t>
            </a:r>
          </a:p>
          <a:p>
            <a:r>
              <a:rPr lang="en-US" baseline="0" dirty="0"/>
              <a:t>They everything is highly portable, they use three key components \</a:t>
            </a:r>
          </a:p>
          <a:p>
            <a:r>
              <a:rPr lang="en-US" baseline="0" dirty="0"/>
              <a:t>    Envoy </a:t>
            </a:r>
            <a:r>
              <a:rPr lang="mr-IN" baseline="0" dirty="0"/>
              <a:t>–</a:t>
            </a:r>
            <a:r>
              <a:rPr lang="en-US" baseline="0" dirty="0"/>
              <a:t> is the L7 proxy for network traffic</a:t>
            </a:r>
          </a:p>
          <a:p>
            <a:r>
              <a:rPr lang="en-US" baseline="0" dirty="0"/>
              <a:t>    Pilot - which is there to manage the life cycle</a:t>
            </a:r>
          </a:p>
          <a:p>
            <a:r>
              <a:rPr lang="en-US" baseline="0" dirty="0"/>
              <a:t>    Mixer - which is an abstraction layer for the state of the services below \</a:t>
            </a:r>
          </a:p>
          <a:p>
            <a:r>
              <a:rPr lang="en-US" dirty="0"/>
              <a:t>Just like </a:t>
            </a:r>
            <a:r>
              <a:rPr lang="en-US" dirty="0" err="1"/>
              <a:t>linkerd</a:t>
            </a:r>
            <a:r>
              <a:rPr lang="en-US" baseline="0" dirty="0"/>
              <a:t> it supports load balancing, circuit breaking, retires of request and dynamic routing</a:t>
            </a:r>
          </a:p>
          <a:p>
            <a:r>
              <a:rPr lang="en-US" baseline="0" dirty="0"/>
              <a:t>It has a lot of steam behind it right now and people are writing more plugins to extend </a:t>
            </a:r>
            <a:r>
              <a:rPr lang="en-US" baseline="0" dirty="0" err="1"/>
              <a:t>istio</a:t>
            </a:r>
            <a:r>
              <a:rPr lang="en-US" baseline="0" dirty="0"/>
              <a:t> \</a:t>
            </a:r>
          </a:p>
          <a:p>
            <a:r>
              <a:rPr lang="en-US" baseline="0" dirty="0"/>
              <a:t>In fact you can actually run </a:t>
            </a:r>
            <a:r>
              <a:rPr lang="en-US" baseline="0" dirty="0" err="1"/>
              <a:t>linkerd</a:t>
            </a:r>
            <a:r>
              <a:rPr lang="en-US" baseline="0" dirty="0"/>
              <a:t> and </a:t>
            </a:r>
            <a:r>
              <a:rPr lang="en-US" baseline="0" dirty="0" err="1"/>
              <a:t>istio</a:t>
            </a:r>
            <a:r>
              <a:rPr lang="en-US" baseline="0" dirty="0"/>
              <a:t> together</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49</a:t>
            </a:fld>
            <a:endParaRPr lang="en-US"/>
          </a:p>
        </p:txBody>
      </p:sp>
    </p:spTree>
    <p:extLst>
      <p:ext uri="{BB962C8B-B14F-4D97-AF65-F5344CB8AC3E}">
        <p14:creationId xmlns:p14="http://schemas.microsoft.com/office/powerpoint/2010/main" val="577663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sz="1200" u="sng">
                <a:solidFill>
                  <a:srgbClr val="0366D6"/>
                </a:solidFill>
                <a:highlight>
                  <a:srgbClr val="FFFFFF"/>
                </a:highlight>
                <a:hlinkClick r:id="rId3"/>
              </a:rPr>
              <a:t>Calico</a:t>
            </a:r>
            <a:r>
              <a:rPr lang="en" sz="1200">
                <a:solidFill>
                  <a:srgbClr val="24292E"/>
                </a:solidFill>
                <a:highlight>
                  <a:srgbClr val="FFFFFF"/>
                </a:highlight>
              </a:rPr>
              <a:t> is an open-source plugin that allows for fine-grained network policy enforcement, ensuring that traffic within your Kubernetes cluster can only flow in the direction that you specify. As an example, if we take a scenario where Kubernetes namespaces are used opt enforce boundaries between products, or even enforce boundaries between different environments (e.g. development vs production), network policies can be configured to ensure no unauthorized network traffic is allowed beyond its boundary. Think of it as being similar to applying Security Groups in the AWS world.</a:t>
            </a:r>
          </a:p>
        </p:txBody>
      </p:sp>
    </p:spTree>
    <p:extLst>
      <p:ext uri="{BB962C8B-B14F-4D97-AF65-F5344CB8AC3E}">
        <p14:creationId xmlns:p14="http://schemas.microsoft.com/office/powerpoint/2010/main" val="536605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35007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Provides a series of loosely coupled and extensible components that can apply to a wide range of differing workloads</a:t>
            </a:r>
            <a:endParaRPr lang="en-US" dirty="0"/>
          </a:p>
          <a:p>
            <a:r>
              <a:rPr lang="en-US" baseline="0" dirty="0"/>
              <a:t>API Server is stateless and is backed by </a:t>
            </a:r>
            <a:r>
              <a:rPr lang="en-US" baseline="0" dirty="0" err="1"/>
              <a:t>etcd</a:t>
            </a:r>
            <a:r>
              <a:rPr lang="en-US" baseline="0" dirty="0"/>
              <a:t>, you interact via </a:t>
            </a:r>
            <a:r>
              <a:rPr lang="en-US" baseline="0" dirty="0" err="1"/>
              <a:t>kubectrl</a:t>
            </a:r>
            <a:r>
              <a:rPr lang="en-US" baseline="0" dirty="0"/>
              <a:t> or ajax, or libraries like python or java</a:t>
            </a:r>
          </a:p>
          <a:p>
            <a:r>
              <a:rPr lang="en-US" baseline="0" dirty="0" err="1"/>
              <a:t>Etcd</a:t>
            </a:r>
            <a:r>
              <a:rPr lang="en-US" baseline="0" dirty="0"/>
              <a:t> provides storage behind the scenes</a:t>
            </a:r>
          </a:p>
          <a:p>
            <a:r>
              <a:rPr lang="en-US" baseline="0" dirty="0"/>
              <a:t>Scheduler is for scheduling containers on to machines</a:t>
            </a:r>
          </a:p>
          <a:p>
            <a:r>
              <a:rPr lang="en-US" baseline="0" dirty="0"/>
              <a:t>Controller manager does health maintenance – self healing, notion of reconciliation. </a:t>
            </a:r>
          </a:p>
          <a:p>
            <a:r>
              <a:rPr lang="en-US" baseline="0" dirty="0"/>
              <a:t>On each machine you have </a:t>
            </a:r>
            <a:r>
              <a:rPr lang="en-US" baseline="0" dirty="0" err="1"/>
              <a:t>kubelet</a:t>
            </a:r>
            <a:r>
              <a:rPr lang="en-US" baseline="0" dirty="0"/>
              <a:t> and service proxy (load balancing </a:t>
            </a:r>
            <a:r>
              <a:rPr lang="en-US" baseline="0"/>
              <a:t>and services which is conceptual idea of frontend and backend)</a:t>
            </a: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4087893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KOPS is for managing clusters itself</a:t>
            </a:r>
            <a:r>
              <a:rPr lang="en-US" baseline="0" dirty="0"/>
              <a:t> just like </a:t>
            </a:r>
            <a:r>
              <a:rPr lang="en-US" baseline="0" dirty="0" err="1"/>
              <a:t>kubectl</a:t>
            </a:r>
            <a:r>
              <a:rPr lang="en-US" baseline="0" dirty="0"/>
              <a:t> manages cluster resources</a:t>
            </a:r>
            <a:endParaRPr lang="en-US" dirty="0"/>
          </a:p>
        </p:txBody>
      </p:sp>
      <p:sp>
        <p:nvSpPr>
          <p:cNvPr id="4" name="Slide Number Placeholder 3"/>
          <p:cNvSpPr>
            <a:spLocks noGrp="1"/>
          </p:cNvSpPr>
          <p:nvPr>
            <p:ph type="sldNum" sz="quarter" idx="10"/>
          </p:nvPr>
        </p:nvSpPr>
        <p:spPr/>
        <p:txBody>
          <a:bodyPr/>
          <a:lstStyle/>
          <a:p>
            <a:fld id="{AC210E64-C08A-C344-8CA5-3F1F2B70EB1F}" type="slidenum">
              <a:rPr lang="en-US" smtClean="0"/>
              <a:t>14</a:t>
            </a:fld>
            <a:endParaRPr lang="en-US"/>
          </a:p>
        </p:txBody>
      </p:sp>
    </p:spTree>
    <p:extLst>
      <p:ext uri="{BB962C8B-B14F-4D97-AF65-F5344CB8AC3E}">
        <p14:creationId xmlns:p14="http://schemas.microsoft.com/office/powerpoint/2010/main" val="637106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-KOPS are contributing to</a:t>
            </a:r>
            <a:r>
              <a:rPr lang="en-US" baseline="0" dirty="0"/>
              <a:t> this</a:t>
            </a:r>
          </a:p>
          <a:p>
            <a:r>
              <a:rPr lang="en-US" baseline="0" dirty="0"/>
              <a:t>-Weave are contributing to this</a:t>
            </a:r>
          </a:p>
          <a:p>
            <a:r>
              <a:rPr lang="en-US" baseline="0" dirty="0"/>
              <a:t>-New things: </a:t>
            </a:r>
            <a:r>
              <a:rPr lang="en-US" baseline="0" dirty="0" err="1"/>
              <a:t>Elasticsearch</a:t>
            </a:r>
            <a:r>
              <a:rPr lang="en-US" baseline="0" dirty="0"/>
              <a:t> service integration by default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4157490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-KOPS are contributing to</a:t>
            </a:r>
            <a:r>
              <a:rPr lang="en-US" baseline="0" dirty="0"/>
              <a:t> this</a:t>
            </a:r>
          </a:p>
          <a:p>
            <a:r>
              <a:rPr lang="en-US" baseline="0" dirty="0"/>
              <a:t>-Weave are contributing to this</a:t>
            </a:r>
          </a:p>
          <a:p>
            <a:r>
              <a:rPr lang="en-US" baseline="0" dirty="0"/>
              <a:t>-New things: </a:t>
            </a:r>
            <a:r>
              <a:rPr lang="en-US" baseline="0" dirty="0" err="1"/>
              <a:t>Elasticsearch</a:t>
            </a:r>
            <a:r>
              <a:rPr lang="en-US" baseline="0" dirty="0"/>
              <a:t> service integration by default</a:t>
            </a:r>
          </a:p>
          <a:p>
            <a:r>
              <a:rPr lang="en-US" sz="1200" b="0" i="0" kern="1200" dirty="0">
                <a:solidFill>
                  <a:schemeClr val="tx1"/>
                </a:solidFill>
                <a:effectLst/>
                <a:latin typeface="Arial"/>
                <a:ea typeface="+mn-ea"/>
                <a:cs typeface="+mn-cs"/>
              </a:rPr>
              <a:t>Kubernetes 1.5.2</a:t>
            </a:r>
          </a:p>
          <a:p>
            <a:r>
              <a:rPr lang="en-US" sz="1200" b="0" i="0" kern="1200" dirty="0">
                <a:solidFill>
                  <a:schemeClr val="tx1"/>
                </a:solidFill>
                <a:effectLst/>
                <a:latin typeface="Arial"/>
                <a:ea typeface="+mn-ea"/>
                <a:cs typeface="+mn-cs"/>
              </a:rPr>
              <a:t>A VPC in a single Availability Zone</a:t>
            </a:r>
          </a:p>
          <a:p>
            <a:r>
              <a:rPr lang="en-US" sz="1200" b="0" i="0" kern="1200" dirty="0">
                <a:solidFill>
                  <a:schemeClr val="tx1"/>
                </a:solidFill>
                <a:effectLst/>
                <a:latin typeface="Arial"/>
                <a:ea typeface="+mn-ea"/>
                <a:cs typeface="+mn-cs"/>
              </a:rPr>
              <a:t>2 subnets, one public and one private</a:t>
            </a:r>
          </a:p>
          <a:p>
            <a:r>
              <a:rPr lang="en-US" sz="1200" b="0" i="0" kern="1200" dirty="0">
                <a:solidFill>
                  <a:schemeClr val="tx1"/>
                </a:solidFill>
                <a:effectLst/>
                <a:latin typeface="Arial"/>
                <a:ea typeface="+mn-ea"/>
                <a:cs typeface="+mn-cs"/>
              </a:rPr>
              <a:t>1 EC2 instance acting as a bastion host in the public subnet</a:t>
            </a:r>
          </a:p>
          <a:p>
            <a:r>
              <a:rPr lang="en-US" sz="1200" b="0" i="0" kern="1200" dirty="0">
                <a:solidFill>
                  <a:schemeClr val="tx1"/>
                </a:solidFill>
                <a:effectLst/>
                <a:latin typeface="Arial"/>
                <a:ea typeface="+mn-ea"/>
                <a:cs typeface="+mn-cs"/>
              </a:rPr>
              <a:t>1 EC2 instance with automatic recovery for the master node in the private subnet</a:t>
            </a:r>
          </a:p>
          <a:p>
            <a:r>
              <a:rPr lang="en-US" sz="1200" b="0" i="0" kern="1200" dirty="0">
                <a:solidFill>
                  <a:schemeClr val="tx1"/>
                </a:solidFill>
                <a:effectLst/>
                <a:latin typeface="Arial"/>
                <a:ea typeface="+mn-ea"/>
                <a:cs typeface="+mn-cs"/>
              </a:rPr>
              <a:t>1-20 EC2 instances in an Auto Scaling Group for additional nodes in the private subnet (2 with default settings)</a:t>
            </a:r>
          </a:p>
          <a:p>
            <a:r>
              <a:rPr lang="en-US" sz="1200" b="0" i="0" kern="1200" dirty="0">
                <a:solidFill>
                  <a:schemeClr val="tx1"/>
                </a:solidFill>
                <a:effectLst/>
                <a:latin typeface="Arial"/>
                <a:ea typeface="+mn-ea"/>
                <a:cs typeface="+mn-cs"/>
              </a:rPr>
              <a:t>1 ELB load balancer for HTTPS access to the Kubernetes API</a:t>
            </a:r>
          </a:p>
          <a:p>
            <a:r>
              <a:rPr lang="en-US" sz="1200" b="0" i="0" kern="1200" dirty="0">
                <a:solidFill>
                  <a:schemeClr val="tx1"/>
                </a:solidFill>
                <a:effectLst/>
                <a:latin typeface="Arial"/>
                <a:ea typeface="+mn-ea"/>
                <a:cs typeface="+mn-cs"/>
              </a:rPr>
              <a:t>Ubuntu 16.04 LTS for all nodes; the </a:t>
            </a:r>
            <a:r>
              <a:rPr lang="en-US" sz="1200" b="0" i="0" u="none" strike="noStrike" kern="1200" dirty="0">
                <a:solidFill>
                  <a:schemeClr val="tx1"/>
                </a:solidFill>
                <a:effectLst/>
                <a:latin typeface="Arial"/>
                <a:ea typeface="+mn-ea"/>
                <a:cs typeface="+mn-cs"/>
                <a:hlinkClick r:id="rId3"/>
              </a:rPr>
              <a:t>base image</a:t>
            </a:r>
            <a:r>
              <a:rPr lang="en-US" sz="1200" b="0" i="0" kern="1200" dirty="0">
                <a:solidFill>
                  <a:schemeClr val="tx1"/>
                </a:solidFill>
                <a:effectLst/>
                <a:latin typeface="Arial"/>
                <a:ea typeface="+mn-ea"/>
                <a:cs typeface="+mn-cs"/>
              </a:rPr>
              <a:t> is a </a:t>
            </a:r>
            <a:r>
              <a:rPr lang="en-US" sz="1200" b="0" i="0" u="none" strike="noStrike" kern="1200" dirty="0">
                <a:solidFill>
                  <a:schemeClr val="tx1"/>
                </a:solidFill>
                <a:effectLst/>
                <a:latin typeface="Arial"/>
                <a:ea typeface="+mn-ea"/>
                <a:cs typeface="+mn-cs"/>
                <a:hlinkClick r:id="rId4"/>
              </a:rPr>
              <a:t>custom AMI</a:t>
            </a:r>
            <a:r>
              <a:rPr lang="en-US" sz="1200" b="0" i="0" kern="1200" dirty="0">
                <a:solidFill>
                  <a:schemeClr val="tx1"/>
                </a:solidFill>
                <a:effectLst/>
                <a:latin typeface="Arial"/>
                <a:ea typeface="+mn-ea"/>
                <a:cs typeface="+mn-cs"/>
              </a:rPr>
              <a:t> based on Ubuntu 16.04</a:t>
            </a:r>
          </a:p>
          <a:p>
            <a:r>
              <a:rPr lang="en-US" sz="1200" b="0" i="0" u="none" strike="noStrike" kern="1200" dirty="0">
                <a:solidFill>
                  <a:schemeClr val="tx1"/>
                </a:solidFill>
                <a:effectLst/>
                <a:latin typeface="Arial"/>
                <a:ea typeface="+mn-ea"/>
                <a:cs typeface="+mn-cs"/>
                <a:hlinkClick r:id="rId5"/>
              </a:rPr>
              <a:t>kubeadm</a:t>
            </a:r>
            <a:r>
              <a:rPr lang="en-US" sz="1200" b="0" i="0" kern="1200" dirty="0">
                <a:solidFill>
                  <a:schemeClr val="tx1"/>
                </a:solidFill>
                <a:effectLst/>
                <a:latin typeface="Arial"/>
                <a:ea typeface="+mn-ea"/>
                <a:cs typeface="+mn-cs"/>
              </a:rPr>
              <a:t> for bootstrapping Kubernetes on Linux</a:t>
            </a:r>
          </a:p>
          <a:p>
            <a:r>
              <a:rPr lang="en-US" sz="1200" b="0" i="0" u="none" strike="noStrike" kern="1200" dirty="0">
                <a:solidFill>
                  <a:schemeClr val="tx1"/>
                </a:solidFill>
                <a:effectLst/>
                <a:latin typeface="Arial"/>
                <a:ea typeface="+mn-ea"/>
                <a:cs typeface="+mn-cs"/>
                <a:hlinkClick r:id="rId6"/>
              </a:rPr>
              <a:t>Docker</a:t>
            </a:r>
            <a:r>
              <a:rPr lang="en-US" sz="1200" b="0" i="0" kern="1200" dirty="0">
                <a:solidFill>
                  <a:schemeClr val="tx1"/>
                </a:solidFill>
                <a:effectLst/>
                <a:latin typeface="Arial"/>
                <a:ea typeface="+mn-ea"/>
                <a:cs typeface="+mn-cs"/>
              </a:rPr>
              <a:t> for the container runtime, which Kubernetes depends on</a:t>
            </a:r>
          </a:p>
          <a:p>
            <a:r>
              <a:rPr lang="en-US" sz="1200" b="0" i="0" u="none" strike="noStrike" kern="1200" dirty="0">
                <a:solidFill>
                  <a:schemeClr val="tx1"/>
                </a:solidFill>
                <a:effectLst/>
                <a:latin typeface="Arial"/>
                <a:ea typeface="+mn-ea"/>
                <a:cs typeface="+mn-cs"/>
                <a:hlinkClick r:id="rId7"/>
              </a:rPr>
              <a:t>Calico</a:t>
            </a:r>
            <a:r>
              <a:rPr lang="en-US" sz="1200" b="0" i="0" kern="1200" dirty="0">
                <a:solidFill>
                  <a:schemeClr val="tx1"/>
                </a:solidFill>
                <a:effectLst/>
                <a:latin typeface="Arial"/>
                <a:ea typeface="+mn-ea"/>
                <a:cs typeface="+mn-cs"/>
              </a:rPr>
              <a:t> or </a:t>
            </a:r>
            <a:r>
              <a:rPr lang="en-US" sz="1200" b="0" i="0" u="none" strike="noStrike" kern="1200" dirty="0">
                <a:solidFill>
                  <a:schemeClr val="tx1"/>
                </a:solidFill>
                <a:effectLst/>
                <a:latin typeface="Arial"/>
                <a:ea typeface="+mn-ea"/>
                <a:cs typeface="+mn-cs"/>
                <a:hlinkClick r:id="rId8"/>
              </a:rPr>
              <a:t>Weave</a:t>
            </a:r>
            <a:r>
              <a:rPr lang="en-US" sz="1200" b="0" i="0" kern="1200" dirty="0">
                <a:solidFill>
                  <a:schemeClr val="tx1"/>
                </a:solidFill>
                <a:effectLst/>
                <a:latin typeface="Arial"/>
                <a:ea typeface="+mn-ea"/>
                <a:cs typeface="+mn-cs"/>
              </a:rPr>
              <a:t> for pod networking</a:t>
            </a:r>
          </a:p>
          <a:p>
            <a:r>
              <a:rPr lang="en-US" sz="1200" b="0" i="0" kern="1200" dirty="0">
                <a:solidFill>
                  <a:schemeClr val="tx1"/>
                </a:solidFill>
                <a:effectLst/>
                <a:latin typeface="Arial"/>
                <a:ea typeface="+mn-ea"/>
                <a:cs typeface="+mn-cs"/>
              </a:rPr>
              <a:t>One stack-only security group that allows port 22 for SSH access from the bastion host, port 6443 for HTTPS access to the API, and inter-node connectivity on all ports</a:t>
            </a:r>
          </a:p>
          <a:p>
            <a:br>
              <a:rPr lang="en-US" dirty="0"/>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26071920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1340F2-306D-C649-A2E3-D1F89947952C}"/>
              </a:ext>
            </a:extLst>
          </p:cNvPr>
          <p:cNvPicPr>
            <a:picLocks noChangeAspect="1"/>
          </p:cNvPicPr>
          <p:nvPr userDrawn="1"/>
        </p:nvPicPr>
        <p:blipFill>
          <a:blip r:embed="rId2"/>
          <a:stretch>
            <a:fillRect/>
          </a:stretch>
        </p:blipFill>
        <p:spPr>
          <a:xfrm>
            <a:off x="0" y="9170"/>
            <a:ext cx="9144000" cy="5140657"/>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6743" y="437056"/>
            <a:ext cx="848312" cy="508987"/>
          </a:xfrm>
          <a:prstGeom prst="rect">
            <a:avLst/>
          </a:prstGeom>
        </p:spPr>
      </p:pic>
      <p:sp>
        <p:nvSpPr>
          <p:cNvPr id="13" name="TextBox 12">
            <a:extLst>
              <a:ext uri="{FF2B5EF4-FFF2-40B4-BE49-F238E27FC236}">
                <a16:creationId xmlns:a16="http://schemas.microsoft.com/office/drawing/2014/main" id="{29366972-4B8E-EE4B-89C6-34A143B2201C}"/>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 Placeholder 11">
            <a:extLst>
              <a:ext uri="{FF2B5EF4-FFF2-40B4-BE49-F238E27FC236}">
                <a16:creationId xmlns:a16="http://schemas.microsoft.com/office/drawing/2014/main" id="{1D3521FC-C508-104E-80D8-E2DD945D2545}"/>
              </a:ext>
            </a:extLst>
          </p:cNvPr>
          <p:cNvSpPr>
            <a:spLocks noGrp="1"/>
          </p:cNvSpPr>
          <p:nvPr>
            <p:ph type="body" sz="quarter" idx="10" hasCustomPrompt="1"/>
          </p:nvPr>
        </p:nvSpPr>
        <p:spPr>
          <a:xfrm>
            <a:off x="337504" y="3718972"/>
            <a:ext cx="3683000" cy="622873"/>
          </a:xfrm>
          <a:prstGeom prst="rect">
            <a:avLst/>
          </a:prstGeom>
        </p:spPr>
        <p:txBody>
          <a:bodyPr>
            <a:normAutofit/>
          </a:bodyPr>
          <a:lstStyle>
            <a:lvl1pPr marL="0" indent="0" algn="l">
              <a:buNone/>
              <a:defRPr sz="1600" baseline="0"/>
            </a:lvl1pPr>
          </a:lstStyle>
          <a:p>
            <a:pPr lvl="0"/>
            <a:r>
              <a:rPr lang="en-US" dirty="0"/>
              <a:t>Click to edit Presenter, Team</a:t>
            </a:r>
          </a:p>
          <a:p>
            <a:pPr lvl="0"/>
            <a:r>
              <a:rPr lang="en-US" dirty="0"/>
              <a:t>Date, location</a:t>
            </a:r>
          </a:p>
        </p:txBody>
      </p:sp>
      <p:sp>
        <p:nvSpPr>
          <p:cNvPr id="15" name="Text Placeholder 8">
            <a:extLst>
              <a:ext uri="{FF2B5EF4-FFF2-40B4-BE49-F238E27FC236}">
                <a16:creationId xmlns:a16="http://schemas.microsoft.com/office/drawing/2014/main" id="{1A4C63CE-724C-A547-9CD4-8B4632C3CCFF}"/>
              </a:ext>
            </a:extLst>
          </p:cNvPr>
          <p:cNvSpPr>
            <a:spLocks noGrp="1"/>
          </p:cNvSpPr>
          <p:nvPr>
            <p:ph type="body" sz="quarter" idx="12" hasCustomPrompt="1"/>
          </p:nvPr>
        </p:nvSpPr>
        <p:spPr>
          <a:xfrm>
            <a:off x="337504" y="1908228"/>
            <a:ext cx="7324988" cy="744537"/>
          </a:xfrm>
          <a:prstGeom prst="rect">
            <a:avLst/>
          </a:prstGeom>
        </p:spPr>
        <p:txBody>
          <a:bodyPr>
            <a:noAutofit/>
          </a:bodyPr>
          <a:lstStyle>
            <a:lvl1pPr marL="0" indent="0" algn="l">
              <a:buNone/>
              <a:defRPr sz="4000" b="1" baseline="0"/>
            </a:lvl1pPr>
          </a:lstStyle>
          <a:p>
            <a:pPr lvl="0"/>
            <a:r>
              <a:rPr lang="en-US" dirty="0"/>
              <a:t>Click to edit Master title style</a:t>
            </a:r>
          </a:p>
        </p:txBody>
      </p:sp>
      <p:sp>
        <p:nvSpPr>
          <p:cNvPr id="16" name="Text Placeholder 11">
            <a:extLst>
              <a:ext uri="{FF2B5EF4-FFF2-40B4-BE49-F238E27FC236}">
                <a16:creationId xmlns:a16="http://schemas.microsoft.com/office/drawing/2014/main" id="{E11D19E0-362B-324D-B73A-FB792D5DD42D}"/>
              </a:ext>
            </a:extLst>
          </p:cNvPr>
          <p:cNvSpPr>
            <a:spLocks noGrp="1"/>
          </p:cNvSpPr>
          <p:nvPr>
            <p:ph type="body" sz="quarter" idx="13" hasCustomPrompt="1"/>
          </p:nvPr>
        </p:nvSpPr>
        <p:spPr>
          <a:xfrm>
            <a:off x="337504" y="2658575"/>
            <a:ext cx="6041582" cy="769527"/>
          </a:xfrm>
          <a:prstGeom prst="rect">
            <a:avLst/>
          </a:prstGeom>
        </p:spPr>
        <p:txBody>
          <a:bodyPr/>
          <a:lstStyle>
            <a:lvl1pPr marL="0" indent="0" algn="l">
              <a:buNone/>
              <a:defRPr sz="1800"/>
            </a:lvl1pPr>
          </a:lstStyle>
          <a:p>
            <a:pPr lvl="0"/>
            <a:r>
              <a:rPr lang="en-US" dirty="0"/>
              <a:t>Click to edit Master text styles</a:t>
            </a:r>
          </a:p>
          <a:p>
            <a:pPr lvl="0"/>
            <a:r>
              <a:rPr lang="en-US" dirty="0"/>
              <a:t>Social handle</a:t>
            </a:r>
          </a:p>
        </p:txBody>
      </p:sp>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bullet section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400">
                <a:solidFill>
                  <a:schemeClr val="tx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336550" y="1064419"/>
            <a:ext cx="3989143" cy="318101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4552950" y="1064419"/>
            <a:ext cx="3989143" cy="318101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6506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400">
                <a:solidFill>
                  <a:schemeClr val="tx1"/>
                </a:solidFill>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4651830" y="1065214"/>
            <a:ext cx="3955596" cy="3180216"/>
          </a:xfrm>
          <a:prstGeom prst="rect">
            <a:avLst/>
          </a:prstGeom>
        </p:spPr>
        <p:txBody>
          <a:bodyPr/>
          <a:lstStyle/>
          <a:p>
            <a:endParaRPr lang="en-US"/>
          </a:p>
        </p:txBody>
      </p:sp>
      <p:sp>
        <p:nvSpPr>
          <p:cNvPr id="7" name="Text Placeholder 6">
            <a:extLst>
              <a:ext uri="{FF2B5EF4-FFF2-40B4-BE49-F238E27FC236}">
                <a16:creationId xmlns:a16="http://schemas.microsoft.com/office/drawing/2014/main" id="{B863CB81-2BA0-0B4C-95B7-83DDBF552293}"/>
              </a:ext>
            </a:extLst>
          </p:cNvPr>
          <p:cNvSpPr>
            <a:spLocks noGrp="1"/>
          </p:cNvSpPr>
          <p:nvPr>
            <p:ph type="body" sz="quarter" idx="13" hasCustomPrompt="1"/>
          </p:nvPr>
        </p:nvSpPr>
        <p:spPr>
          <a:xfrm>
            <a:off x="336550" y="1065213"/>
            <a:ext cx="3973513" cy="3179762"/>
          </a:xfr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1200" b="1" dirty="0"/>
              <a:t>Lorem ipsum dolor sit </a:t>
            </a:r>
            <a:r>
              <a:rPr lang="en-US" sz="1200" b="1" dirty="0" err="1"/>
              <a:t>amet</a:t>
            </a:r>
            <a:r>
              <a:rPr lang="en-US" sz="1200" b="1" dirty="0"/>
              <a:t>, </a:t>
            </a:r>
            <a:r>
              <a:rPr lang="en-US" sz="1200" b="1" dirty="0" err="1"/>
              <a:t>consectetuer</a:t>
            </a:r>
            <a:r>
              <a:rPr lang="en-US" sz="1200" b="1" dirty="0"/>
              <a:t> </a:t>
            </a:r>
            <a:r>
              <a:rPr lang="en-US" sz="1200" b="1" dirty="0" err="1"/>
              <a:t>adipiscing</a:t>
            </a:r>
            <a:r>
              <a:rPr lang="en-US" sz="1200" b="1" dirty="0"/>
              <a:t> </a:t>
            </a:r>
            <a:r>
              <a:rPr lang="en-US" sz="1200" b="1" dirty="0" err="1"/>
              <a:t>elit</a:t>
            </a:r>
            <a:r>
              <a:rPr lang="en-US" sz="1200" b="1" dirty="0"/>
              <a:t>, </a:t>
            </a:r>
            <a:r>
              <a:rPr lang="en-US" sz="1200" b="1" dirty="0" err="1"/>
              <a:t>sed</a:t>
            </a:r>
            <a:r>
              <a:rPr lang="en-US" sz="1200" b="1" dirty="0"/>
              <a:t> </a:t>
            </a:r>
            <a:r>
              <a:rPr lang="en-US" sz="1200" b="1" dirty="0" err="1"/>
              <a:t>diam</a:t>
            </a:r>
            <a:r>
              <a:rPr lang="en-US" sz="1200" b="1" dirty="0"/>
              <a:t> </a:t>
            </a:r>
            <a:r>
              <a:rPr lang="en-US" sz="1200" b="1" dirty="0" err="1"/>
              <a:t>nonummy</a:t>
            </a:r>
            <a:r>
              <a:rPr lang="en-US" sz="1200" b="1" dirty="0"/>
              <a:t> </a:t>
            </a:r>
            <a:r>
              <a:rPr lang="en-US" sz="1200" b="1" dirty="0" err="1"/>
              <a:t>nibh</a:t>
            </a:r>
            <a:r>
              <a:rPr lang="en-US" sz="1200" b="1" dirty="0"/>
              <a:t> </a:t>
            </a:r>
            <a:r>
              <a:rPr lang="en-US" sz="1200" b="1" dirty="0" err="1"/>
              <a:t>euismod</a:t>
            </a:r>
            <a:r>
              <a:rPr lang="en-US" sz="1200" b="1" dirty="0"/>
              <a:t> </a:t>
            </a:r>
            <a:r>
              <a:rPr lang="en-US" sz="1200" b="1" dirty="0" err="1"/>
              <a:t>tincidunt</a:t>
            </a:r>
            <a:r>
              <a:rPr lang="en-US" sz="1200" b="1" dirty="0"/>
              <a:t> </a:t>
            </a:r>
            <a:r>
              <a:rPr lang="en-US" sz="1200" b="1" dirty="0" err="1"/>
              <a:t>ut</a:t>
            </a:r>
            <a:r>
              <a:rPr lang="en-US" sz="1200" b="1" dirty="0"/>
              <a:t> </a:t>
            </a:r>
            <a:r>
              <a:rPr lang="en-US" sz="1200" b="1" dirty="0" err="1"/>
              <a:t>laoreet</a:t>
            </a:r>
            <a:r>
              <a:rPr lang="en-US" sz="1200" b="1" dirty="0"/>
              <a:t> dolore magna </a:t>
            </a:r>
            <a:r>
              <a:rPr lang="en-US" sz="1200" b="1" dirty="0" err="1"/>
              <a:t>aliquam</a:t>
            </a:r>
            <a:r>
              <a:rPr lang="en-US" sz="1200" b="1" dirty="0"/>
              <a:t> </a:t>
            </a:r>
            <a:r>
              <a:rPr lang="en-US" sz="1200" b="1" dirty="0" err="1"/>
              <a:t>erat</a:t>
            </a:r>
            <a:r>
              <a:rPr lang="en-US" sz="1200" b="1" dirty="0"/>
              <a:t> </a:t>
            </a:r>
            <a:r>
              <a:rPr lang="en-US" sz="1200" b="1" dirty="0" err="1"/>
              <a:t>volutpat</a:t>
            </a:r>
            <a:r>
              <a:rPr lang="en-US" sz="1200" b="1" dirty="0"/>
              <a:t>. </a:t>
            </a:r>
          </a:p>
          <a:p>
            <a:endParaRPr lang="en-US" sz="1200" b="1" dirty="0"/>
          </a:p>
          <a:p>
            <a:r>
              <a:rPr lang="en-US" sz="1200" b="1" dirty="0"/>
              <a:t>Lorem ipsum dolor sit </a:t>
            </a:r>
            <a:r>
              <a:rPr lang="en-US" sz="1200" b="1" dirty="0" err="1"/>
              <a:t>amet</a:t>
            </a:r>
            <a:r>
              <a:rPr lang="en-US" sz="1200" b="1" dirty="0"/>
              <a:t>, </a:t>
            </a:r>
            <a:r>
              <a:rPr lang="en-US" sz="1200" b="1" dirty="0" err="1"/>
              <a:t>consectetuer</a:t>
            </a:r>
            <a:r>
              <a:rPr lang="en-US" sz="1200" b="1" dirty="0"/>
              <a:t> </a:t>
            </a:r>
            <a:r>
              <a:rPr lang="en-US" sz="1200" b="1" dirty="0" err="1"/>
              <a:t>adipiscing</a:t>
            </a:r>
            <a:r>
              <a:rPr lang="en-US" sz="1200" b="1" dirty="0"/>
              <a:t> </a:t>
            </a:r>
            <a:r>
              <a:rPr lang="en-US" sz="1200" b="1" dirty="0" err="1"/>
              <a:t>elit</a:t>
            </a:r>
            <a:r>
              <a:rPr lang="en-US" sz="1200" b="1" dirty="0"/>
              <a:t>, </a:t>
            </a:r>
            <a:r>
              <a:rPr lang="en-US" sz="1200" b="1" dirty="0" err="1"/>
              <a:t>sed</a:t>
            </a:r>
            <a:r>
              <a:rPr lang="en-US" sz="1200" b="1" dirty="0"/>
              <a:t> </a:t>
            </a:r>
            <a:r>
              <a:rPr lang="en-US" sz="1200" b="1" dirty="0" err="1"/>
              <a:t>diam</a:t>
            </a:r>
            <a:r>
              <a:rPr lang="en-US" sz="1200" b="1" dirty="0"/>
              <a:t> </a:t>
            </a:r>
            <a:r>
              <a:rPr lang="en-US" sz="1200" b="1" dirty="0" err="1"/>
              <a:t>nonummy</a:t>
            </a:r>
            <a:r>
              <a:rPr lang="en-US" sz="1200" b="1" dirty="0"/>
              <a:t> </a:t>
            </a:r>
            <a:r>
              <a:rPr lang="en-US" sz="1200" b="1" dirty="0" err="1"/>
              <a:t>nibh</a:t>
            </a:r>
            <a:r>
              <a:rPr lang="en-US" sz="1200" b="1" dirty="0"/>
              <a:t> </a:t>
            </a:r>
            <a:r>
              <a:rPr lang="en-US" sz="1200" b="1" dirty="0" err="1"/>
              <a:t>euismod</a:t>
            </a:r>
            <a:r>
              <a:rPr lang="en-US" sz="1200" b="1" dirty="0"/>
              <a:t> </a:t>
            </a:r>
            <a:r>
              <a:rPr lang="en-US" sz="1200" b="1" dirty="0" err="1"/>
              <a:t>tincidunt</a:t>
            </a:r>
            <a:r>
              <a:rPr lang="en-US" sz="1200" b="1" dirty="0"/>
              <a:t> </a:t>
            </a:r>
            <a:r>
              <a:rPr lang="en-US" sz="1200" b="1" dirty="0" err="1"/>
              <a:t>ut</a:t>
            </a:r>
            <a:r>
              <a:rPr lang="en-US" sz="1200" b="1" dirty="0"/>
              <a:t> </a:t>
            </a:r>
            <a:r>
              <a:rPr lang="en-US" sz="1200" b="1" dirty="0" err="1"/>
              <a:t>laoreet</a:t>
            </a:r>
            <a:r>
              <a:rPr lang="en-US" sz="1200" b="1" dirty="0"/>
              <a:t> dolore magna </a:t>
            </a:r>
            <a:r>
              <a:rPr lang="en-US" sz="1200" b="1" dirty="0" err="1"/>
              <a:t>aliquam</a:t>
            </a:r>
            <a:r>
              <a:rPr lang="en-US" sz="1200" b="1" dirty="0"/>
              <a:t> </a:t>
            </a:r>
            <a:r>
              <a:rPr lang="en-US" sz="1200" b="1" dirty="0" err="1"/>
              <a:t>erat</a:t>
            </a:r>
            <a:r>
              <a:rPr lang="en-US" sz="1200" b="1" dirty="0"/>
              <a:t> </a:t>
            </a:r>
            <a:r>
              <a:rPr lang="en-US" sz="1200" b="1" dirty="0" err="1"/>
              <a:t>volutpat</a:t>
            </a:r>
            <a:r>
              <a:rPr lang="en-US" sz="1200" b="1" dirty="0"/>
              <a:t>. </a:t>
            </a:r>
          </a:p>
          <a:p>
            <a:endParaRPr lang="en-US" sz="1200" b="1" dirty="0"/>
          </a:p>
          <a:p>
            <a:r>
              <a:rPr lang="en-US" sz="1200" b="1" dirty="0"/>
              <a:t>Lorem ipsum dolor sit </a:t>
            </a:r>
            <a:r>
              <a:rPr lang="en-US" sz="1200" b="1" dirty="0" err="1"/>
              <a:t>amet</a:t>
            </a:r>
            <a:r>
              <a:rPr lang="en-US" sz="1200" b="1" dirty="0"/>
              <a:t>, </a:t>
            </a:r>
            <a:r>
              <a:rPr lang="en-US" sz="1200" b="1" dirty="0" err="1"/>
              <a:t>consectetuer</a:t>
            </a:r>
            <a:r>
              <a:rPr lang="en-US" sz="1200" b="1" dirty="0"/>
              <a:t> </a:t>
            </a:r>
            <a:r>
              <a:rPr lang="en-US" sz="1200" b="1" dirty="0" err="1"/>
              <a:t>adipiscing</a:t>
            </a:r>
            <a:r>
              <a:rPr lang="en-US" sz="1200" b="1" dirty="0"/>
              <a:t> </a:t>
            </a:r>
            <a:r>
              <a:rPr lang="en-US" sz="1200" b="1" dirty="0" err="1"/>
              <a:t>elit</a:t>
            </a:r>
            <a:r>
              <a:rPr lang="en-US" sz="1200" b="1" dirty="0"/>
              <a:t>, </a:t>
            </a:r>
            <a:r>
              <a:rPr lang="en-US" sz="1200" b="1" dirty="0" err="1"/>
              <a:t>sed</a:t>
            </a:r>
            <a:r>
              <a:rPr lang="en-US" sz="1200" b="1" dirty="0"/>
              <a:t> </a:t>
            </a:r>
            <a:r>
              <a:rPr lang="en-US" sz="1200" b="1" dirty="0" err="1"/>
              <a:t>diam</a:t>
            </a:r>
            <a:r>
              <a:rPr lang="en-US" sz="1200" b="1" dirty="0"/>
              <a:t> </a:t>
            </a:r>
            <a:r>
              <a:rPr lang="en-US" sz="1200" b="1" dirty="0" err="1"/>
              <a:t>nonummy</a:t>
            </a:r>
            <a:r>
              <a:rPr lang="en-US" sz="1200" b="1" dirty="0"/>
              <a:t> </a:t>
            </a:r>
            <a:r>
              <a:rPr lang="en-US" sz="1200" b="1" dirty="0" err="1"/>
              <a:t>nibh</a:t>
            </a:r>
            <a:r>
              <a:rPr lang="en-US" sz="1200" b="1" dirty="0"/>
              <a:t> </a:t>
            </a:r>
            <a:r>
              <a:rPr lang="en-US" sz="1200" b="1" dirty="0" err="1"/>
              <a:t>euismod</a:t>
            </a:r>
            <a:r>
              <a:rPr lang="en-US" sz="1200" b="1" dirty="0"/>
              <a:t> </a:t>
            </a:r>
            <a:r>
              <a:rPr lang="en-US" sz="1200" b="1" dirty="0" err="1"/>
              <a:t>tincidunt</a:t>
            </a:r>
            <a:r>
              <a:rPr lang="en-US" sz="1200" b="1" dirty="0"/>
              <a:t> </a:t>
            </a:r>
            <a:r>
              <a:rPr lang="en-US" sz="1200" b="1" dirty="0" err="1"/>
              <a:t>ut</a:t>
            </a:r>
            <a:r>
              <a:rPr lang="en-US" sz="1200" b="1" dirty="0"/>
              <a:t> </a:t>
            </a:r>
            <a:r>
              <a:rPr lang="en-US" sz="1200" b="1" dirty="0" err="1"/>
              <a:t>laoreet</a:t>
            </a:r>
            <a:r>
              <a:rPr lang="en-US" sz="1200" b="1" dirty="0"/>
              <a:t> dolore magna </a:t>
            </a:r>
            <a:r>
              <a:rPr lang="en-US" sz="1200" b="1" dirty="0" err="1"/>
              <a:t>aliquam</a:t>
            </a:r>
            <a:r>
              <a:rPr lang="en-US" sz="1200" b="1" dirty="0"/>
              <a:t> </a:t>
            </a:r>
            <a:r>
              <a:rPr lang="en-US" sz="1200" b="1" dirty="0" err="1"/>
              <a:t>erat</a:t>
            </a:r>
            <a:r>
              <a:rPr lang="en-US" sz="1200" b="1" dirty="0"/>
              <a:t> </a:t>
            </a:r>
            <a:r>
              <a:rPr lang="en-US" sz="1200" b="1" dirty="0" err="1"/>
              <a:t>volutpat</a:t>
            </a:r>
            <a:r>
              <a:rPr lang="en-US" sz="1200" b="1" dirty="0"/>
              <a:t>. </a:t>
            </a:r>
          </a:p>
          <a:p>
            <a:endParaRPr lang="en-US" sz="1200" b="1" dirty="0"/>
          </a:p>
        </p:txBody>
      </p:sp>
    </p:spTree>
    <p:extLst>
      <p:ext uri="{BB962C8B-B14F-4D97-AF65-F5344CB8AC3E}">
        <p14:creationId xmlns:p14="http://schemas.microsoft.com/office/powerpoint/2010/main" val="1537760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slide (collag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14042"/>
                </a:solidFill>
              </a:defRPr>
            </a:lvl1pPr>
          </a:lstStyle>
          <a:p>
            <a:r>
              <a:rPr lang="en-US" dirty="0"/>
              <a:t>Click to edit Master title style</a:t>
            </a:r>
          </a:p>
        </p:txBody>
      </p:sp>
      <p:sp>
        <p:nvSpPr>
          <p:cNvPr id="4" name="Picture Placeholder 4">
            <a:extLst>
              <a:ext uri="{FF2B5EF4-FFF2-40B4-BE49-F238E27FC236}">
                <a16:creationId xmlns:a16="http://schemas.microsoft.com/office/drawing/2014/main" id="{D7E420A9-CC61-744A-929F-ECC58314AE67}"/>
              </a:ext>
            </a:extLst>
          </p:cNvPr>
          <p:cNvSpPr>
            <a:spLocks noGrp="1"/>
          </p:cNvSpPr>
          <p:nvPr>
            <p:ph type="pic" sz="quarter" idx="10"/>
          </p:nvPr>
        </p:nvSpPr>
        <p:spPr>
          <a:xfrm>
            <a:off x="336550" y="1119541"/>
            <a:ext cx="2836863" cy="3142897"/>
          </a:xfrm>
          <a:prstGeom prst="rect">
            <a:avLst/>
          </a:prstGeom>
        </p:spPr>
        <p:txBody>
          <a:bodyPr/>
          <a:lstStyle/>
          <a:p>
            <a:endParaRPr lang="en-US"/>
          </a:p>
        </p:txBody>
      </p:sp>
      <p:sp>
        <p:nvSpPr>
          <p:cNvPr id="5" name="Picture Placeholder 4">
            <a:extLst>
              <a:ext uri="{FF2B5EF4-FFF2-40B4-BE49-F238E27FC236}">
                <a16:creationId xmlns:a16="http://schemas.microsoft.com/office/drawing/2014/main" id="{87C5ED34-8610-AF44-B5D4-DCA3634E5CFD}"/>
              </a:ext>
            </a:extLst>
          </p:cNvPr>
          <p:cNvSpPr>
            <a:spLocks noGrp="1"/>
          </p:cNvSpPr>
          <p:nvPr>
            <p:ph type="pic" sz="quarter" idx="11"/>
          </p:nvPr>
        </p:nvSpPr>
        <p:spPr>
          <a:xfrm>
            <a:off x="5661585" y="1119541"/>
            <a:ext cx="2836863" cy="3142897"/>
          </a:xfrm>
          <a:prstGeom prst="rect">
            <a:avLst/>
          </a:prstGeom>
        </p:spPr>
        <p:txBody>
          <a:bodyPr/>
          <a:lstStyle/>
          <a:p>
            <a:endParaRPr lang="en-US"/>
          </a:p>
        </p:txBody>
      </p:sp>
      <p:sp>
        <p:nvSpPr>
          <p:cNvPr id="7" name="Picture Placeholder 4">
            <a:extLst>
              <a:ext uri="{FF2B5EF4-FFF2-40B4-BE49-F238E27FC236}">
                <a16:creationId xmlns:a16="http://schemas.microsoft.com/office/drawing/2014/main" id="{C8997369-9E26-AA4F-86C5-89CE9789BE0A}"/>
              </a:ext>
            </a:extLst>
          </p:cNvPr>
          <p:cNvSpPr>
            <a:spLocks noGrp="1"/>
          </p:cNvSpPr>
          <p:nvPr>
            <p:ph type="pic" sz="quarter" idx="12"/>
          </p:nvPr>
        </p:nvSpPr>
        <p:spPr>
          <a:xfrm>
            <a:off x="3417650" y="1119541"/>
            <a:ext cx="2001515" cy="1678935"/>
          </a:xfrm>
          <a:prstGeom prst="rect">
            <a:avLst/>
          </a:prstGeom>
        </p:spPr>
        <p:txBody>
          <a:bodyPr/>
          <a:lstStyle/>
          <a:p>
            <a:endParaRPr lang="en-US"/>
          </a:p>
        </p:txBody>
      </p:sp>
      <p:sp>
        <p:nvSpPr>
          <p:cNvPr id="8" name="Picture Placeholder 4">
            <a:extLst>
              <a:ext uri="{FF2B5EF4-FFF2-40B4-BE49-F238E27FC236}">
                <a16:creationId xmlns:a16="http://schemas.microsoft.com/office/drawing/2014/main" id="{CE0D1CBE-2F23-DA4E-AF93-871DC6AE9A89}"/>
              </a:ext>
            </a:extLst>
          </p:cNvPr>
          <p:cNvSpPr>
            <a:spLocks noGrp="1"/>
          </p:cNvSpPr>
          <p:nvPr>
            <p:ph type="pic" sz="quarter" idx="13"/>
          </p:nvPr>
        </p:nvSpPr>
        <p:spPr>
          <a:xfrm>
            <a:off x="3417650" y="3079376"/>
            <a:ext cx="2001515" cy="1183062"/>
          </a:xfrm>
          <a:prstGeom prst="rect">
            <a:avLst/>
          </a:prstGeom>
        </p:spPr>
        <p:txBody>
          <a:bodyPr/>
          <a:lstStyle/>
          <a:p>
            <a:endParaRPr lang="en-US"/>
          </a:p>
        </p:txBody>
      </p:sp>
    </p:spTree>
    <p:extLst>
      <p:ext uri="{BB962C8B-B14F-4D97-AF65-F5344CB8AC3E}">
        <p14:creationId xmlns:p14="http://schemas.microsoft.com/office/powerpoint/2010/main" val="2636968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slide (2up)">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8820B8C-5E97-A44A-A9BF-CA38F1A95725}"/>
              </a:ext>
            </a:extLst>
          </p:cNvPr>
          <p:cNvSpPr>
            <a:spLocks noGrp="1"/>
          </p:cNvSpPr>
          <p:nvPr>
            <p:ph type="title"/>
          </p:nvPr>
        </p:nvSpPr>
        <p:spPr>
          <a:xfrm>
            <a:off x="336789" y="114936"/>
            <a:ext cx="8205304" cy="545741"/>
          </a:xfrm>
        </p:spPr>
        <p:txBody>
          <a:bodyPr>
            <a:normAutofit/>
          </a:bodyPr>
          <a:lstStyle>
            <a:lvl1pPr>
              <a:defRPr sz="2400">
                <a:solidFill>
                  <a:schemeClr val="tx1"/>
                </a:solidFill>
              </a:defRPr>
            </a:lvl1pPr>
          </a:lstStyle>
          <a:p>
            <a:r>
              <a:rPr lang="en-US" dirty="0"/>
              <a:t>Click to edit Master title style</a:t>
            </a:r>
          </a:p>
        </p:txBody>
      </p:sp>
      <p:sp>
        <p:nvSpPr>
          <p:cNvPr id="4" name="Picture Placeholder 4">
            <a:extLst>
              <a:ext uri="{FF2B5EF4-FFF2-40B4-BE49-F238E27FC236}">
                <a16:creationId xmlns:a16="http://schemas.microsoft.com/office/drawing/2014/main" id="{0EF31DAE-CCCE-2B46-940F-8A65659D0A6E}"/>
              </a:ext>
            </a:extLst>
          </p:cNvPr>
          <p:cNvSpPr>
            <a:spLocks noGrp="1"/>
          </p:cNvSpPr>
          <p:nvPr>
            <p:ph type="pic" sz="quarter" idx="10"/>
          </p:nvPr>
        </p:nvSpPr>
        <p:spPr>
          <a:xfrm>
            <a:off x="336550" y="1119541"/>
            <a:ext cx="5077279" cy="3142897"/>
          </a:xfrm>
          <a:prstGeom prst="rect">
            <a:avLst/>
          </a:prstGeom>
        </p:spPr>
        <p:txBody>
          <a:bodyPr/>
          <a:lstStyle/>
          <a:p>
            <a:endParaRPr lang="en-US"/>
          </a:p>
        </p:txBody>
      </p:sp>
      <p:sp>
        <p:nvSpPr>
          <p:cNvPr id="5" name="Picture Placeholder 4">
            <a:extLst>
              <a:ext uri="{FF2B5EF4-FFF2-40B4-BE49-F238E27FC236}">
                <a16:creationId xmlns:a16="http://schemas.microsoft.com/office/drawing/2014/main" id="{492F0690-6524-DB42-8F3D-7A53E8A2CD99}"/>
              </a:ext>
            </a:extLst>
          </p:cNvPr>
          <p:cNvSpPr>
            <a:spLocks noGrp="1"/>
          </p:cNvSpPr>
          <p:nvPr>
            <p:ph type="pic" sz="quarter" idx="11"/>
          </p:nvPr>
        </p:nvSpPr>
        <p:spPr>
          <a:xfrm>
            <a:off x="5661585" y="1119541"/>
            <a:ext cx="2836863" cy="3142897"/>
          </a:xfrm>
          <a:prstGeom prst="rect">
            <a:avLst/>
          </a:prstGeom>
        </p:spPr>
        <p:txBody>
          <a:bodyPr/>
          <a:lstStyle/>
          <a:p>
            <a:endParaRPr lang="en-US"/>
          </a:p>
        </p:txBody>
      </p:sp>
    </p:spTree>
    <p:extLst>
      <p:ext uri="{BB962C8B-B14F-4D97-AF65-F5344CB8AC3E}">
        <p14:creationId xmlns:p14="http://schemas.microsoft.com/office/powerpoint/2010/main" val="21248375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centered)">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rgbClr val="414042"/>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93853F10-9B0B-734F-B4E4-C98A7D09B3B4}"/>
              </a:ext>
            </a:extLst>
          </p:cNvPr>
          <p:cNvSpPr>
            <a:spLocks noGrp="1"/>
          </p:cNvSpPr>
          <p:nvPr>
            <p:ph type="pic" sz="quarter" idx="10"/>
          </p:nvPr>
        </p:nvSpPr>
        <p:spPr>
          <a:xfrm>
            <a:off x="336550" y="1119541"/>
            <a:ext cx="8205543" cy="3336345"/>
          </a:xfrm>
          <a:prstGeom prst="rect">
            <a:avLst/>
          </a:prstGeom>
        </p:spPr>
        <p:txBody>
          <a:bodyPr/>
          <a:lstStyle/>
          <a:p>
            <a:endParaRPr lang="en-US"/>
          </a:p>
        </p:txBody>
      </p:sp>
    </p:spTree>
    <p:extLst>
      <p:ext uri="{BB962C8B-B14F-4D97-AF65-F5344CB8AC3E}">
        <p14:creationId xmlns:p14="http://schemas.microsoft.com/office/powerpoint/2010/main" val="3833519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slide (full bleed)">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0174B360-4DA4-6744-ACFC-7DB49D4F8E72}"/>
              </a:ext>
            </a:extLst>
          </p:cNvPr>
          <p:cNvSpPr>
            <a:spLocks noGrp="1"/>
          </p:cNvSpPr>
          <p:nvPr>
            <p:ph type="pic" sz="quarter" idx="10"/>
          </p:nvPr>
        </p:nvSpPr>
        <p:spPr>
          <a:xfrm>
            <a:off x="0" y="0"/>
            <a:ext cx="9144000" cy="5143499"/>
          </a:xfrm>
          <a:prstGeom prst="rect">
            <a:avLst/>
          </a:prstGeom>
        </p:spPr>
        <p:txBody>
          <a:bodyPr/>
          <a:lstStyle/>
          <a:p>
            <a:endParaRPr lang="en-US"/>
          </a:p>
        </p:txBody>
      </p:sp>
      <p:sp>
        <p:nvSpPr>
          <p:cNvPr id="11" name="Title 1"/>
          <p:cNvSpPr>
            <a:spLocks noGrp="1"/>
          </p:cNvSpPr>
          <p:nvPr>
            <p:ph type="title"/>
          </p:nvPr>
        </p:nvSpPr>
        <p:spPr>
          <a:xfrm>
            <a:off x="336789" y="114936"/>
            <a:ext cx="8205304" cy="545741"/>
          </a:xfrm>
        </p:spPr>
        <p:txBody>
          <a:bodyPr>
            <a:normAutofit/>
          </a:bodyPr>
          <a:lstStyle>
            <a:lvl1pPr>
              <a:defRPr sz="2800">
                <a:solidFill>
                  <a:srgbClr val="414042"/>
                </a:solidFill>
              </a:defRPr>
            </a:lvl1pPr>
          </a:lstStyle>
          <a:p>
            <a:r>
              <a:rPr lang="en-US" dirty="0"/>
              <a:t>Click to edit Master title style</a:t>
            </a:r>
          </a:p>
        </p:txBody>
      </p:sp>
    </p:spTree>
    <p:extLst>
      <p:ext uri="{BB962C8B-B14F-4D97-AF65-F5344CB8AC3E}">
        <p14:creationId xmlns:p14="http://schemas.microsoft.com/office/powerpoint/2010/main" val="2901287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logo customer wall">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6" name="Picture Placeholder 2">
            <a:extLst>
              <a:ext uri="{FF2B5EF4-FFF2-40B4-BE49-F238E27FC236}">
                <a16:creationId xmlns:a16="http://schemas.microsoft.com/office/drawing/2014/main" id="{961C43B1-F027-8D4C-A357-C0443C9527D1}"/>
              </a:ext>
            </a:extLst>
          </p:cNvPr>
          <p:cNvSpPr>
            <a:spLocks noGrp="1"/>
          </p:cNvSpPr>
          <p:nvPr>
            <p:ph type="pic" sz="quarter" idx="16"/>
          </p:nvPr>
        </p:nvSpPr>
        <p:spPr>
          <a:xfrm>
            <a:off x="591671" y="1564012"/>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7" name="Picture Placeholder 2">
            <a:extLst>
              <a:ext uri="{FF2B5EF4-FFF2-40B4-BE49-F238E27FC236}">
                <a16:creationId xmlns:a16="http://schemas.microsoft.com/office/drawing/2014/main" id="{1CAF2086-B0F7-3A42-9B32-5E8E98210D7C}"/>
              </a:ext>
            </a:extLst>
          </p:cNvPr>
          <p:cNvSpPr>
            <a:spLocks noGrp="1"/>
          </p:cNvSpPr>
          <p:nvPr>
            <p:ph type="pic" sz="quarter" idx="17"/>
          </p:nvPr>
        </p:nvSpPr>
        <p:spPr>
          <a:xfrm>
            <a:off x="2705186" y="1564012"/>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8" name="Picture Placeholder 2">
            <a:extLst>
              <a:ext uri="{FF2B5EF4-FFF2-40B4-BE49-F238E27FC236}">
                <a16:creationId xmlns:a16="http://schemas.microsoft.com/office/drawing/2014/main" id="{FCEC5B2A-BC35-2443-A09C-60F189DA99A9}"/>
              </a:ext>
            </a:extLst>
          </p:cNvPr>
          <p:cNvSpPr>
            <a:spLocks noGrp="1"/>
          </p:cNvSpPr>
          <p:nvPr>
            <p:ph type="pic" sz="quarter" idx="18"/>
          </p:nvPr>
        </p:nvSpPr>
        <p:spPr>
          <a:xfrm>
            <a:off x="4818701" y="1564012"/>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9" name="Picture Placeholder 2">
            <a:extLst>
              <a:ext uri="{FF2B5EF4-FFF2-40B4-BE49-F238E27FC236}">
                <a16:creationId xmlns:a16="http://schemas.microsoft.com/office/drawing/2014/main" id="{1140B1AE-19F8-B643-9F51-AF879A784B44}"/>
              </a:ext>
            </a:extLst>
          </p:cNvPr>
          <p:cNvSpPr>
            <a:spLocks noGrp="1"/>
          </p:cNvSpPr>
          <p:nvPr>
            <p:ph type="pic" sz="quarter" idx="19"/>
          </p:nvPr>
        </p:nvSpPr>
        <p:spPr>
          <a:xfrm>
            <a:off x="6932217" y="1564012"/>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10" name="Picture Placeholder 2">
            <a:extLst>
              <a:ext uri="{FF2B5EF4-FFF2-40B4-BE49-F238E27FC236}">
                <a16:creationId xmlns:a16="http://schemas.microsoft.com/office/drawing/2014/main" id="{11A4F132-9F85-FB40-8DAB-CAFBC0A8682A}"/>
              </a:ext>
            </a:extLst>
          </p:cNvPr>
          <p:cNvSpPr>
            <a:spLocks noGrp="1"/>
          </p:cNvSpPr>
          <p:nvPr>
            <p:ph type="pic" sz="quarter" idx="20"/>
          </p:nvPr>
        </p:nvSpPr>
        <p:spPr>
          <a:xfrm>
            <a:off x="591671" y="2935611"/>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11" name="Picture Placeholder 2">
            <a:extLst>
              <a:ext uri="{FF2B5EF4-FFF2-40B4-BE49-F238E27FC236}">
                <a16:creationId xmlns:a16="http://schemas.microsoft.com/office/drawing/2014/main" id="{1C0CB52A-AAFF-3443-A1B6-90061B63DFE2}"/>
              </a:ext>
            </a:extLst>
          </p:cNvPr>
          <p:cNvSpPr>
            <a:spLocks noGrp="1"/>
          </p:cNvSpPr>
          <p:nvPr>
            <p:ph type="pic" sz="quarter" idx="21"/>
          </p:nvPr>
        </p:nvSpPr>
        <p:spPr>
          <a:xfrm>
            <a:off x="2705186" y="2935611"/>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12" name="Picture Placeholder 2">
            <a:extLst>
              <a:ext uri="{FF2B5EF4-FFF2-40B4-BE49-F238E27FC236}">
                <a16:creationId xmlns:a16="http://schemas.microsoft.com/office/drawing/2014/main" id="{DF7C7411-4353-2C46-88BB-81BA2B34FAEA}"/>
              </a:ext>
            </a:extLst>
          </p:cNvPr>
          <p:cNvSpPr>
            <a:spLocks noGrp="1"/>
          </p:cNvSpPr>
          <p:nvPr>
            <p:ph type="pic" sz="quarter" idx="22"/>
          </p:nvPr>
        </p:nvSpPr>
        <p:spPr>
          <a:xfrm>
            <a:off x="4818701" y="2935611"/>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13" name="Picture Placeholder 2">
            <a:extLst>
              <a:ext uri="{FF2B5EF4-FFF2-40B4-BE49-F238E27FC236}">
                <a16:creationId xmlns:a16="http://schemas.microsoft.com/office/drawing/2014/main" id="{BB39C439-B178-3B44-9A9B-CA908F41669F}"/>
              </a:ext>
            </a:extLst>
          </p:cNvPr>
          <p:cNvSpPr>
            <a:spLocks noGrp="1"/>
          </p:cNvSpPr>
          <p:nvPr>
            <p:ph type="pic" sz="quarter" idx="23"/>
          </p:nvPr>
        </p:nvSpPr>
        <p:spPr>
          <a:xfrm>
            <a:off x="6932217" y="2935611"/>
            <a:ext cx="1268118" cy="948848"/>
          </a:xfrm>
          <a:prstGeom prst="rect">
            <a:avLst/>
          </a:prstGeom>
        </p:spPr>
        <p:txBody>
          <a:bodyPr>
            <a:normAutofit/>
          </a:bodyPr>
          <a:lstStyle>
            <a:lvl1pPr>
              <a:defRPr sz="1000">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8263965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9" name="Table Placeholder 3">
            <a:extLst>
              <a:ext uri="{FF2B5EF4-FFF2-40B4-BE49-F238E27FC236}">
                <a16:creationId xmlns:a16="http://schemas.microsoft.com/office/drawing/2014/main" id="{2B2A2CF2-1B4F-AF47-A850-CCC66A8E1A3E}"/>
              </a:ext>
            </a:extLst>
          </p:cNvPr>
          <p:cNvSpPr>
            <a:spLocks noGrp="1"/>
          </p:cNvSpPr>
          <p:nvPr>
            <p:ph type="tbl" sz="quarter" idx="10"/>
          </p:nvPr>
        </p:nvSpPr>
        <p:spPr>
          <a:xfrm>
            <a:off x="336788" y="1154113"/>
            <a:ext cx="8205549" cy="3127375"/>
          </a:xfrm>
          <a:prstGeom prst="rect">
            <a:avLst/>
          </a:prstGeom>
        </p:spPr>
        <p:txBody>
          <a:bodyPr/>
          <a:lstStyle/>
          <a:p>
            <a:endParaRPr lang="en-US"/>
          </a:p>
        </p:txBody>
      </p:sp>
    </p:spTree>
    <p:extLst>
      <p:ext uri="{BB962C8B-B14F-4D97-AF65-F5344CB8AC3E}">
        <p14:creationId xmlns:p14="http://schemas.microsoft.com/office/powerpoint/2010/main" val="23025056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r chart slid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16" name="Chart Placeholder 5">
            <a:extLst>
              <a:ext uri="{FF2B5EF4-FFF2-40B4-BE49-F238E27FC236}">
                <a16:creationId xmlns:a16="http://schemas.microsoft.com/office/drawing/2014/main" id="{591D1356-479B-2E4F-BA4E-AADD8155B389}"/>
              </a:ext>
            </a:extLst>
          </p:cNvPr>
          <p:cNvSpPr>
            <a:spLocks noGrp="1"/>
          </p:cNvSpPr>
          <p:nvPr>
            <p:ph type="chart" sz="quarter" idx="10"/>
          </p:nvPr>
        </p:nvSpPr>
        <p:spPr>
          <a:xfrm>
            <a:off x="336550" y="1058863"/>
            <a:ext cx="8205788" cy="3403600"/>
          </a:xfrm>
          <a:prstGeom prst="rect">
            <a:avLst/>
          </a:prstGeom>
        </p:spPr>
        <p:txBody>
          <a:bodyPr/>
          <a:lstStyle/>
          <a:p>
            <a:endParaRPr lang="en-US"/>
          </a:p>
        </p:txBody>
      </p:sp>
    </p:spTree>
    <p:extLst>
      <p:ext uri="{BB962C8B-B14F-4D97-AF65-F5344CB8AC3E}">
        <p14:creationId xmlns:p14="http://schemas.microsoft.com/office/powerpoint/2010/main" val="32730930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e chart slid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Chart Placeholder 5">
            <a:extLst>
              <a:ext uri="{FF2B5EF4-FFF2-40B4-BE49-F238E27FC236}">
                <a16:creationId xmlns:a16="http://schemas.microsoft.com/office/drawing/2014/main" id="{17EE4A2A-D6A7-7149-9A3A-3B08D098FD96}"/>
              </a:ext>
            </a:extLst>
          </p:cNvPr>
          <p:cNvSpPr>
            <a:spLocks noGrp="1"/>
          </p:cNvSpPr>
          <p:nvPr>
            <p:ph type="chart" sz="quarter" idx="10"/>
          </p:nvPr>
        </p:nvSpPr>
        <p:spPr>
          <a:xfrm>
            <a:off x="336550" y="1058863"/>
            <a:ext cx="8205788" cy="3403600"/>
          </a:xfrm>
          <a:prstGeom prst="rect">
            <a:avLst/>
          </a:prstGeom>
        </p:spPr>
        <p:txBody>
          <a:bodyPr/>
          <a:lstStyle/>
          <a:p>
            <a:endParaRPr lang="en-US"/>
          </a:p>
        </p:txBody>
      </p:sp>
    </p:spTree>
    <p:extLst>
      <p:ext uri="{BB962C8B-B14F-4D97-AF65-F5344CB8AC3E}">
        <p14:creationId xmlns:p14="http://schemas.microsoft.com/office/powerpoint/2010/main" val="467069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14042"/>
                </a:solidFill>
              </a:defRPr>
            </a:lvl1pPr>
          </a:lstStyle>
          <a:p>
            <a:r>
              <a:rPr lang="en-US" dirty="0"/>
              <a:t>Click to edit Master title style</a:t>
            </a:r>
          </a:p>
        </p:txBody>
      </p:sp>
      <p:sp>
        <p:nvSpPr>
          <p:cNvPr id="3" name="Content Placeholder 2"/>
          <p:cNvSpPr>
            <a:spLocks noGrp="1"/>
          </p:cNvSpPr>
          <p:nvPr>
            <p:ph idx="1"/>
          </p:nvPr>
        </p:nvSpPr>
        <p:spPr>
          <a:xfrm>
            <a:off x="340592" y="1009332"/>
            <a:ext cx="8205304" cy="3553926"/>
          </a:xfrm>
          <a:prstGeom prst="rect">
            <a:avLst/>
          </a:prstGeom>
        </p:spPr>
        <p:txBody>
          <a:bodyPr/>
          <a:lstStyle>
            <a:lvl1pPr marL="0" indent="0">
              <a:buNone/>
              <a:defRPr>
                <a:solidFill>
                  <a:srgbClr val="414042"/>
                </a:solidFill>
              </a:defRPr>
            </a:lvl1pPr>
            <a:lvl2pPr marL="742950" indent="-285750">
              <a:buFont typeface="Arial"/>
              <a:buChar char="•"/>
              <a:defRPr>
                <a:solidFill>
                  <a:srgbClr val="414042"/>
                </a:solidFill>
              </a:defRPr>
            </a:lvl2pPr>
            <a:lvl3pPr marL="1143000" indent="-228600">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8459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ine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EC97-1214-BB41-B092-F049349518AE}"/>
              </a:ext>
            </a:extLst>
          </p:cNvPr>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Chart Placeholder 5">
            <a:extLst>
              <a:ext uri="{FF2B5EF4-FFF2-40B4-BE49-F238E27FC236}">
                <a16:creationId xmlns:a16="http://schemas.microsoft.com/office/drawing/2014/main" id="{E30F2D6E-10E2-6847-814E-E8B531A99EF9}"/>
              </a:ext>
            </a:extLst>
          </p:cNvPr>
          <p:cNvSpPr>
            <a:spLocks noGrp="1"/>
          </p:cNvSpPr>
          <p:nvPr>
            <p:ph type="chart" sz="quarter" idx="10"/>
          </p:nvPr>
        </p:nvSpPr>
        <p:spPr>
          <a:xfrm>
            <a:off x="336550" y="1058863"/>
            <a:ext cx="8205788" cy="3403600"/>
          </a:xfrm>
          <a:prstGeom prst="rect">
            <a:avLst/>
          </a:prstGeom>
        </p:spPr>
        <p:txBody>
          <a:bodyPr/>
          <a:lstStyle/>
          <a:p>
            <a:endParaRPr lang="en-US"/>
          </a:p>
        </p:txBody>
      </p:sp>
    </p:spTree>
    <p:extLst>
      <p:ext uri="{BB962C8B-B14F-4D97-AF65-F5344CB8AC3E}">
        <p14:creationId xmlns:p14="http://schemas.microsoft.com/office/powerpoint/2010/main" val="31104724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amp;A slide">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pic>
        <p:nvPicPr>
          <p:cNvPr id="9" name="Picture 8">
            <a:extLst>
              <a:ext uri="{FF2B5EF4-FFF2-40B4-BE49-F238E27FC236}">
                <a16:creationId xmlns:a16="http://schemas.microsoft.com/office/drawing/2014/main" id="{0C0CD439-66AA-B54A-8E95-37CD120E6E1D}"/>
              </a:ext>
            </a:extLst>
          </p:cNvPr>
          <p:cNvPicPr>
            <a:picLocks noChangeAspect="1"/>
          </p:cNvPicPr>
          <p:nvPr userDrawn="1"/>
        </p:nvPicPr>
        <p:blipFill>
          <a:blip r:embed="rId2"/>
          <a:stretch>
            <a:fillRect/>
          </a:stretch>
        </p:blipFill>
        <p:spPr>
          <a:xfrm>
            <a:off x="0" y="9170"/>
            <a:ext cx="9144000" cy="5140657"/>
          </a:xfrm>
          <a:prstGeom prst="rect">
            <a:avLst/>
          </a:prstGeom>
        </p:spPr>
      </p:pic>
      <p:sp>
        <p:nvSpPr>
          <p:cNvPr id="13" name="TextBox 12">
            <a:extLst>
              <a:ext uri="{FF2B5EF4-FFF2-40B4-BE49-F238E27FC236}">
                <a16:creationId xmlns:a16="http://schemas.microsoft.com/office/drawing/2014/main" id="{BE417CEB-D5D2-0349-8B6C-412136DD4781}"/>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itle 1">
            <a:extLst>
              <a:ext uri="{FF2B5EF4-FFF2-40B4-BE49-F238E27FC236}">
                <a16:creationId xmlns:a16="http://schemas.microsoft.com/office/drawing/2014/main" id="{0C39D3BE-5184-D545-A327-AE99FFA3AEB6}"/>
              </a:ext>
            </a:extLst>
          </p:cNvPr>
          <p:cNvSpPr>
            <a:spLocks noGrp="1"/>
          </p:cNvSpPr>
          <p:nvPr>
            <p:ph type="title"/>
          </p:nvPr>
        </p:nvSpPr>
        <p:spPr>
          <a:xfrm>
            <a:off x="411647" y="1618393"/>
            <a:ext cx="6662921" cy="704387"/>
          </a:xfrm>
        </p:spPr>
        <p:txBody>
          <a:bodyPr anchor="ctr" anchorCtr="0">
            <a:noAutofit/>
          </a:bodyPr>
          <a:lstStyle>
            <a:lvl1pPr algn="l">
              <a:defRPr sz="4000"/>
            </a:lvl1pPr>
          </a:lstStyle>
          <a:p>
            <a:r>
              <a:rPr lang="en-US" dirty="0"/>
              <a:t>Click to edit Master title style</a:t>
            </a:r>
          </a:p>
        </p:txBody>
      </p:sp>
      <p:sp>
        <p:nvSpPr>
          <p:cNvPr id="18" name="Text Placeholder 2">
            <a:extLst>
              <a:ext uri="{FF2B5EF4-FFF2-40B4-BE49-F238E27FC236}">
                <a16:creationId xmlns:a16="http://schemas.microsoft.com/office/drawing/2014/main" id="{6F38406E-8093-114A-80F6-C8D7BE2CCE61}"/>
              </a:ext>
            </a:extLst>
          </p:cNvPr>
          <p:cNvSpPr>
            <a:spLocks noGrp="1"/>
          </p:cNvSpPr>
          <p:nvPr>
            <p:ph type="body" sz="quarter" idx="10"/>
          </p:nvPr>
        </p:nvSpPr>
        <p:spPr>
          <a:xfrm>
            <a:off x="418522" y="2322780"/>
            <a:ext cx="3987800" cy="495300"/>
          </a:xfrm>
          <a:prstGeom prst="rect">
            <a:avLst/>
          </a:prstGeom>
        </p:spPr>
        <p:txBody>
          <a:bodyPr/>
          <a:lstStyle/>
          <a:p>
            <a:pPr lvl="0"/>
            <a:r>
              <a:rPr lang="en-US" dirty="0"/>
              <a:t>Edit Master text styles</a:t>
            </a:r>
          </a:p>
        </p:txBody>
      </p:sp>
      <p:sp>
        <p:nvSpPr>
          <p:cNvPr id="19" name="Text Placeholder 11">
            <a:extLst>
              <a:ext uri="{FF2B5EF4-FFF2-40B4-BE49-F238E27FC236}">
                <a16:creationId xmlns:a16="http://schemas.microsoft.com/office/drawing/2014/main" id="{F86BE37E-764E-C74F-8FC4-1742D6FC0A3C}"/>
              </a:ext>
            </a:extLst>
          </p:cNvPr>
          <p:cNvSpPr>
            <a:spLocks noGrp="1"/>
          </p:cNvSpPr>
          <p:nvPr>
            <p:ph type="body" sz="quarter" idx="11" hasCustomPrompt="1"/>
          </p:nvPr>
        </p:nvSpPr>
        <p:spPr>
          <a:xfrm>
            <a:off x="411647" y="3718972"/>
            <a:ext cx="3683000" cy="622873"/>
          </a:xfrm>
          <a:prstGeom prst="rect">
            <a:avLst/>
          </a:prstGeom>
        </p:spPr>
        <p:txBody>
          <a:bodyPr>
            <a:normAutofit/>
          </a:bodyPr>
          <a:lstStyle>
            <a:lvl1pPr marL="0" indent="0" algn="l">
              <a:buNone/>
              <a:defRPr sz="1600" baseline="0"/>
            </a:lvl1pPr>
          </a:lstStyle>
          <a:p>
            <a:pPr lvl="0"/>
            <a:r>
              <a:rPr lang="en-US" dirty="0"/>
              <a:t>Click to edit Presenter, Team</a:t>
            </a:r>
          </a:p>
          <a:p>
            <a:pPr lvl="0"/>
            <a:r>
              <a:rPr lang="en-US" dirty="0"/>
              <a:t>Date, location</a:t>
            </a:r>
          </a:p>
        </p:txBody>
      </p:sp>
      <p:pic>
        <p:nvPicPr>
          <p:cNvPr id="20" name="Picture 19">
            <a:extLst>
              <a:ext uri="{FF2B5EF4-FFF2-40B4-BE49-F238E27FC236}">
                <a16:creationId xmlns:a16="http://schemas.microsoft.com/office/drawing/2014/main" id="{5D66EFE7-EC84-CD47-9909-3F9E29016A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2791" y="4706911"/>
            <a:ext cx="440655" cy="264393"/>
          </a:xfrm>
          <a:prstGeom prst="rect">
            <a:avLst/>
          </a:prstGeom>
        </p:spPr>
      </p:pic>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63354F-D815-CB42-ABA6-4877489489A4}"/>
              </a:ext>
            </a:extLst>
          </p:cNvPr>
          <p:cNvPicPr>
            <a:picLocks noChangeAspect="1"/>
          </p:cNvPicPr>
          <p:nvPr userDrawn="1"/>
        </p:nvPicPr>
        <p:blipFill>
          <a:blip r:embed="rId2"/>
          <a:stretch>
            <a:fillRect/>
          </a:stretch>
        </p:blipFill>
        <p:spPr>
          <a:xfrm>
            <a:off x="0" y="9170"/>
            <a:ext cx="9144000" cy="5140657"/>
          </a:xfrm>
          <a:prstGeom prst="rect">
            <a:avLst/>
          </a:prstGeom>
        </p:spPr>
      </p:pic>
      <p:sp>
        <p:nvSpPr>
          <p:cNvPr id="4" name="Title 1">
            <a:extLst>
              <a:ext uri="{FF2B5EF4-FFF2-40B4-BE49-F238E27FC236}">
                <a16:creationId xmlns:a16="http://schemas.microsoft.com/office/drawing/2014/main" id="{5961D4C6-43F6-D04A-9AB5-31F7980DE892}"/>
              </a:ext>
            </a:extLst>
          </p:cNvPr>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5" name="Text Placeholder 11">
            <a:extLst>
              <a:ext uri="{FF2B5EF4-FFF2-40B4-BE49-F238E27FC236}">
                <a16:creationId xmlns:a16="http://schemas.microsoft.com/office/drawing/2014/main" id="{509E35A8-0BD0-3943-81AF-27AD5871D52B}"/>
              </a:ext>
            </a:extLst>
          </p:cNvPr>
          <p:cNvSpPr>
            <a:spLocks noGrp="1"/>
          </p:cNvSpPr>
          <p:nvPr>
            <p:ph type="body" sz="quarter" idx="10"/>
          </p:nvPr>
        </p:nvSpPr>
        <p:spPr>
          <a:xfrm>
            <a:off x="487899" y="2572387"/>
            <a:ext cx="3683000" cy="433387"/>
          </a:xfrm>
          <a:prstGeom prst="rect">
            <a:avLst/>
          </a:prstGeom>
        </p:spPr>
        <p:txBody>
          <a:bodyPr>
            <a:normAutofit/>
          </a:bodyPr>
          <a:lstStyle>
            <a:lvl1pPr marL="0" indent="0" algn="l">
              <a:buNone/>
              <a:defRPr sz="1600" baseline="0"/>
            </a:lvl1pPr>
          </a:lstStyle>
          <a:p>
            <a:pPr lvl="0"/>
            <a:r>
              <a:rPr lang="en-US"/>
              <a:t>Click to edit Master text styles</a:t>
            </a:r>
          </a:p>
        </p:txBody>
      </p:sp>
      <p:pic>
        <p:nvPicPr>
          <p:cNvPr id="7" name="Picture 6">
            <a:extLst>
              <a:ext uri="{FF2B5EF4-FFF2-40B4-BE49-F238E27FC236}">
                <a16:creationId xmlns:a16="http://schemas.microsoft.com/office/drawing/2014/main" id="{AB030730-23FD-084C-B180-980A8DAAB7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2791" y="4706911"/>
            <a:ext cx="440655" cy="264393"/>
          </a:xfrm>
          <a:prstGeom prst="rect">
            <a:avLst/>
          </a:prstGeom>
        </p:spPr>
      </p:pic>
    </p:spTree>
    <p:extLst>
      <p:ext uri="{BB962C8B-B14F-4D97-AF65-F5344CB8AC3E}">
        <p14:creationId xmlns:p14="http://schemas.microsoft.com/office/powerpoint/2010/main" val="21248375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rgbClr val="4D4D4C"/>
                </a:solidFill>
              </a:defRPr>
            </a:lvl1pPr>
          </a:lstStyle>
          <a:p>
            <a:r>
              <a:rPr lang="en-US"/>
              <a:t>Click to edit Master title style</a:t>
            </a:r>
            <a:endParaRPr lang="en-US" dirty="0"/>
          </a:p>
        </p:txBody>
      </p:sp>
    </p:spTree>
    <p:extLst>
      <p:ext uri="{BB962C8B-B14F-4D97-AF65-F5344CB8AC3E}">
        <p14:creationId xmlns:p14="http://schemas.microsoft.com/office/powerpoint/2010/main" val="10317613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EF6E88-B4ED-B54A-A79D-04CCBE4B33D5}" type="datetimeFigureOut">
              <a:rPr lang="en-US" smtClean="0"/>
              <a:t>8/13/18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37764191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6" y="978196"/>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074064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7"/>
            <a:ext cx="8205304" cy="545741"/>
          </a:xfrm>
        </p:spPr>
        <p:txBody>
          <a:bodyPr/>
          <a:lstStyle>
            <a:lvl1pPr>
              <a:defRPr>
                <a:solidFill>
                  <a:srgbClr val="4D4D4C"/>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rgbClr val="4D4D4C"/>
                </a:solidFill>
              </a:defRPr>
            </a:lvl1pPr>
            <a:lvl2pPr marL="742931" indent="-285743">
              <a:buFont typeface="Arial"/>
              <a:buChar char="•"/>
              <a:defRPr>
                <a:solidFill>
                  <a:srgbClr val="4D4D4C"/>
                </a:solidFill>
              </a:defRPr>
            </a:lvl2pPr>
            <a:lvl3pPr marL="1142972" indent="-228594">
              <a:buFont typeface="Arial"/>
              <a:buChar char="•"/>
              <a:defRPr>
                <a:solidFill>
                  <a:srgbClr val="4D4D4C"/>
                </a:solidFill>
              </a:defRPr>
            </a:lvl3pPr>
            <a:lvl4pPr>
              <a:defRPr>
                <a:solidFill>
                  <a:srgbClr val="4D4D4C"/>
                </a:solidFill>
              </a:defRPr>
            </a:lvl4pPr>
            <a:lvl5pPr>
              <a:defRPr>
                <a:solidFill>
                  <a:srgbClr val="4D4D4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8460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8896270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 Sub-titl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C282B30-6A38-FD49-90BA-B0F355F4026A}"/>
              </a:ext>
            </a:extLst>
          </p:cNvPr>
          <p:cNvPicPr>
            <a:picLocks noChangeAspect="1"/>
          </p:cNvPicPr>
          <p:nvPr userDrawn="1"/>
        </p:nvPicPr>
        <p:blipFill rotWithShape="1">
          <a:blip r:embed="rId2"/>
          <a:srcRect l="20263" r="16244"/>
          <a:stretch/>
        </p:blipFill>
        <p:spPr>
          <a:xfrm>
            <a:off x="0" y="0"/>
            <a:ext cx="9144001"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396875" y="2970213"/>
            <a:ext cx="5137150" cy="489424"/>
          </a:xfrm>
          <a:prstGeom prst="rect">
            <a:avLst/>
          </a:prstGeom>
        </p:spPr>
        <p:txBody>
          <a:bodyPr/>
          <a:lstStyle>
            <a:lvl1pPr>
              <a:defRPr sz="1800">
                <a:solidFill>
                  <a:schemeClr val="bg1"/>
                </a:solidFill>
              </a:defRPr>
            </a:lvl1pPr>
            <a:lvl2pPr marL="457200" indent="0">
              <a:buNone/>
              <a:defRPr/>
            </a:lvl2pPr>
          </a:lstStyle>
          <a:p>
            <a:pPr lvl="0"/>
            <a:r>
              <a:rPr lang="en-US" dirty="0"/>
              <a:t>Edit Master text styles</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10" name="TextBox 9">
            <a:extLst>
              <a:ext uri="{FF2B5EF4-FFF2-40B4-BE49-F238E27FC236}">
                <a16:creationId xmlns:a16="http://schemas.microsoft.com/office/drawing/2014/main" id="{A86A16C5-0127-F443-821D-7AC0F088CDAC}"/>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39606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B736881-1F48-B949-8D20-7CB2DA6D0422}"/>
              </a:ext>
            </a:extLst>
          </p:cNvPr>
          <p:cNvPicPr>
            <a:picLocks noChangeAspect="1"/>
          </p:cNvPicPr>
          <p:nvPr userDrawn="1"/>
        </p:nvPicPr>
        <p:blipFill rotWithShape="1">
          <a:blip r:embed="rId2"/>
          <a:srcRect l="20263" r="16244"/>
          <a:stretch/>
        </p:blipFill>
        <p:spPr>
          <a:xfrm>
            <a:off x="0" y="0"/>
            <a:ext cx="9144001"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10" name="TextBox 9">
            <a:extLst>
              <a:ext uri="{FF2B5EF4-FFF2-40B4-BE49-F238E27FC236}">
                <a16:creationId xmlns:a16="http://schemas.microsoft.com/office/drawing/2014/main" id="{A86A16C5-0127-F443-821D-7AC0F088CDAC}"/>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782431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 Orang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AB26A5B-DA33-954D-A132-24039ECE7FA2}"/>
              </a:ext>
            </a:extLst>
          </p:cNvPr>
          <p:cNvPicPr>
            <a:picLocks noChangeAspect="1"/>
          </p:cNvPicPr>
          <p:nvPr userDrawn="1"/>
        </p:nvPicPr>
        <p:blipFill rotWithShape="1">
          <a:blip r:embed="rId2"/>
          <a:srcRect l="16348" r="20161"/>
          <a:stretch/>
        </p:blipFill>
        <p:spPr>
          <a:xfrm>
            <a:off x="1" y="0"/>
            <a:ext cx="9144000"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10" name="TextBox 9">
            <a:extLst>
              <a:ext uri="{FF2B5EF4-FFF2-40B4-BE49-F238E27FC236}">
                <a16:creationId xmlns:a16="http://schemas.microsoft.com/office/drawing/2014/main" id="{A86A16C5-0127-F443-821D-7AC0F088CDAC}"/>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7161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 Gree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578A1A-F7C9-A04C-B07A-ABEA4A42C442}"/>
              </a:ext>
            </a:extLst>
          </p:cNvPr>
          <p:cNvPicPr>
            <a:picLocks noChangeAspect="1"/>
          </p:cNvPicPr>
          <p:nvPr userDrawn="1"/>
        </p:nvPicPr>
        <p:blipFill rotWithShape="1">
          <a:blip r:embed="rId2"/>
          <a:srcRect l="36508"/>
          <a:stretch/>
        </p:blipFill>
        <p:spPr>
          <a:xfrm>
            <a:off x="0" y="0"/>
            <a:ext cx="9144000"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10" name="TextBox 9">
            <a:extLst>
              <a:ext uri="{FF2B5EF4-FFF2-40B4-BE49-F238E27FC236}">
                <a16:creationId xmlns:a16="http://schemas.microsoft.com/office/drawing/2014/main" id="{A86A16C5-0127-F443-821D-7AC0F088CDAC}"/>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642662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 Blu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EC77D13-6EFB-8F42-BB27-91F957615BF3}"/>
              </a:ext>
            </a:extLst>
          </p:cNvPr>
          <p:cNvPicPr>
            <a:picLocks noChangeAspect="1"/>
          </p:cNvPicPr>
          <p:nvPr userDrawn="1"/>
        </p:nvPicPr>
        <p:blipFill rotWithShape="1">
          <a:blip r:embed="rId2"/>
          <a:srcRect l="23063" r="13445"/>
          <a:stretch/>
        </p:blipFill>
        <p:spPr>
          <a:xfrm>
            <a:off x="0" y="0"/>
            <a:ext cx="9144000" cy="5143500"/>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7" name="Title 1">
            <a:extLst>
              <a:ext uri="{FF2B5EF4-FFF2-40B4-BE49-F238E27FC236}">
                <a16:creationId xmlns:a16="http://schemas.microsoft.com/office/drawing/2014/main" id="{89207326-B28E-A84E-B683-0ED64933D106}"/>
              </a:ext>
            </a:extLst>
          </p:cNvPr>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8" name="Picture 7">
            <a:extLst>
              <a:ext uri="{FF2B5EF4-FFF2-40B4-BE49-F238E27FC236}">
                <a16:creationId xmlns:a16="http://schemas.microsoft.com/office/drawing/2014/main" id="{60E1240B-0AF0-A544-8B13-4F6CE8C491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9" name="TextBox 8">
            <a:extLst>
              <a:ext uri="{FF2B5EF4-FFF2-40B4-BE49-F238E27FC236}">
                <a16:creationId xmlns:a16="http://schemas.microsoft.com/office/drawing/2014/main" id="{CCCA9E18-FE88-8249-ABA3-AF097E5373F8}"/>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slide - Pin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9223EA-9961-BD43-9F4A-F879101FB699}"/>
              </a:ext>
            </a:extLst>
          </p:cNvPr>
          <p:cNvPicPr>
            <a:picLocks noChangeAspect="1"/>
          </p:cNvPicPr>
          <p:nvPr userDrawn="1"/>
        </p:nvPicPr>
        <p:blipFill rotWithShape="1">
          <a:blip r:embed="rId2"/>
          <a:srcRect l="25044" r="11463"/>
          <a:stretch/>
        </p:blipFill>
        <p:spPr>
          <a:xfrm>
            <a:off x="0" y="0"/>
            <a:ext cx="9144000" cy="5143500"/>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7" name="Title 1">
            <a:extLst>
              <a:ext uri="{FF2B5EF4-FFF2-40B4-BE49-F238E27FC236}">
                <a16:creationId xmlns:a16="http://schemas.microsoft.com/office/drawing/2014/main" id="{85BE5736-B18C-C44C-8013-17CDACE3A29B}"/>
              </a:ext>
            </a:extLst>
          </p:cNvPr>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8" name="Picture 7">
            <a:extLst>
              <a:ext uri="{FF2B5EF4-FFF2-40B4-BE49-F238E27FC236}">
                <a16:creationId xmlns:a16="http://schemas.microsoft.com/office/drawing/2014/main" id="{ED771130-A3F1-D24E-A5F9-FD45DA62A9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9" name="TextBox 8">
            <a:extLst>
              <a:ext uri="{FF2B5EF4-FFF2-40B4-BE49-F238E27FC236}">
                <a16:creationId xmlns:a16="http://schemas.microsoft.com/office/drawing/2014/main" id="{C1C23887-3318-1041-8574-2E814A03D6D4}"/>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bullet lis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14042"/>
                </a:solidFill>
              </a:defRPr>
            </a:lvl1pPr>
          </a:lstStyle>
          <a:p>
            <a:r>
              <a:rPr lang="en-US" dirty="0"/>
              <a:t>Click to edit Master title style</a:t>
            </a:r>
          </a:p>
        </p:txBody>
      </p:sp>
      <p:sp>
        <p:nvSpPr>
          <p:cNvPr id="3" name="Content Placeholder 2"/>
          <p:cNvSpPr>
            <a:spLocks noGrp="1"/>
          </p:cNvSpPr>
          <p:nvPr>
            <p:ph idx="1"/>
          </p:nvPr>
        </p:nvSpPr>
        <p:spPr>
          <a:xfrm>
            <a:off x="340592" y="1009332"/>
            <a:ext cx="8205304" cy="3553926"/>
          </a:xfrm>
          <a:prstGeom prst="rect">
            <a:avLst/>
          </a:prstGeom>
        </p:spPr>
        <p:txBody>
          <a:bodyPr/>
          <a:lstStyle>
            <a:lvl1pPr marL="0" indent="0">
              <a:buNone/>
              <a:defRPr>
                <a:solidFill>
                  <a:srgbClr val="414042"/>
                </a:solidFill>
              </a:defRPr>
            </a:lvl1pPr>
            <a:lvl2pPr marL="742950" indent="-285750">
              <a:buFont typeface="Arial"/>
              <a:buChar char="•"/>
              <a:defRPr>
                <a:solidFill>
                  <a:srgbClr val="414042"/>
                </a:solidFill>
              </a:defRPr>
            </a:lvl2pPr>
            <a:lvl3pPr marL="1143000" indent="-228600">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495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8102791" y="4706911"/>
            <a:ext cx="440655" cy="264393"/>
          </a:xfrm>
          <a:prstGeom prst="rect">
            <a:avLst/>
          </a:prstGeom>
        </p:spPr>
      </p:pic>
      <p:sp>
        <p:nvSpPr>
          <p:cNvPr id="6" name="TextBox 5">
            <a:extLst>
              <a:ext uri="{FF2B5EF4-FFF2-40B4-BE49-F238E27FC236}">
                <a16:creationId xmlns:a16="http://schemas.microsoft.com/office/drawing/2014/main" id="{F9DC457E-9284-A34F-8F63-B4649C3DE34B}"/>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6" r:id="rId3"/>
    <p:sldLayoutId id="2147483697" r:id="rId4"/>
    <p:sldLayoutId id="2147483700" r:id="rId5"/>
    <p:sldLayoutId id="2147483701" r:id="rId6"/>
    <p:sldLayoutId id="2147483694" r:id="rId7"/>
    <p:sldLayoutId id="2147483695" r:id="rId8"/>
    <p:sldLayoutId id="2147483702" r:id="rId9"/>
    <p:sldLayoutId id="2147483703" r:id="rId10"/>
    <p:sldLayoutId id="2147483704" r:id="rId11"/>
    <p:sldLayoutId id="2147483692" r:id="rId12"/>
    <p:sldLayoutId id="2147483677" r:id="rId13"/>
    <p:sldLayoutId id="2147483678" r:id="rId14"/>
    <p:sldLayoutId id="2147483679" r:id="rId15"/>
    <p:sldLayoutId id="2147483689" r:id="rId16"/>
    <p:sldLayoutId id="2147483690" r:id="rId17"/>
    <p:sldLayoutId id="2147483691" r:id="rId18"/>
    <p:sldLayoutId id="2147483680" r:id="rId19"/>
    <p:sldLayoutId id="2147483682" r:id="rId20"/>
    <p:sldLayoutId id="2147483693" r:id="rId21"/>
    <p:sldLayoutId id="2147483687" r:id="rId22"/>
    <p:sldLayoutId id="2147483709" r:id="rId23"/>
    <p:sldLayoutId id="2147483710" r:id="rId24"/>
    <p:sldLayoutId id="2147483711" r:id="rId25"/>
    <p:sldLayoutId id="2147483712" r:id="rId26"/>
    <p:sldLayoutId id="2147483713" r:id="rId27"/>
  </p:sldLayoutIdLst>
  <p:txStyles>
    <p:titleStyle>
      <a:lvl1pPr algn="l" defTabSz="457200" rtl="0" eaLnBrk="1" latinLnBrk="0" hangingPunct="1">
        <a:spcBef>
          <a:spcPct val="0"/>
        </a:spcBef>
        <a:buNone/>
        <a:defRPr sz="2400" b="1" i="0" kern="1200">
          <a:solidFill>
            <a:srgbClr val="0E2735"/>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18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25.png"/><Relationship Id="rId4" Type="http://schemas.openxmlformats.org/officeDocument/2006/relationships/hyperlink" Target="https://github.com/weaveworks/kubernetes-ami"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containernetworking/cni/blob/master/SPEC.md" TargetMode="External"/><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tiff"/><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4.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4.xml"/><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products-svc:8080/"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6.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6568B5A0-D2B1-5D4A-B081-43D17C38ED07}"/>
              </a:ext>
            </a:extLst>
          </p:cNvPr>
          <p:cNvSpPr>
            <a:spLocks noGrp="1"/>
          </p:cNvSpPr>
          <p:nvPr>
            <p:ph type="body" sz="quarter" idx="12"/>
          </p:nvPr>
        </p:nvSpPr>
        <p:spPr>
          <a:xfrm>
            <a:off x="404739" y="1908228"/>
            <a:ext cx="7324988" cy="744537"/>
          </a:xfrm>
        </p:spPr>
        <p:txBody>
          <a:bodyPr/>
          <a:lstStyle/>
          <a:p>
            <a:r>
              <a:rPr lang="en-US" dirty="0"/>
              <a:t>Kubernetes Hands-on </a:t>
            </a:r>
          </a:p>
        </p:txBody>
      </p:sp>
      <p:sp>
        <p:nvSpPr>
          <p:cNvPr id="9" name="Text Placeholder 2">
            <a:extLst>
              <a:ext uri="{FF2B5EF4-FFF2-40B4-BE49-F238E27FC236}">
                <a16:creationId xmlns:a16="http://schemas.microsoft.com/office/drawing/2014/main" id="{7E5E68B6-02F0-0741-B884-275FB189C1EB}"/>
              </a:ext>
            </a:extLst>
          </p:cNvPr>
          <p:cNvSpPr txBox="1">
            <a:spLocks/>
          </p:cNvSpPr>
          <p:nvPr/>
        </p:nvSpPr>
        <p:spPr>
          <a:xfrm>
            <a:off x="404739" y="4100513"/>
            <a:ext cx="3683000" cy="36988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8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13 Aug 2018</a:t>
            </a:r>
          </a:p>
        </p:txBody>
      </p:sp>
    </p:spTree>
    <p:extLst>
      <p:ext uri="{BB962C8B-B14F-4D97-AF65-F5344CB8AC3E}">
        <p14:creationId xmlns:p14="http://schemas.microsoft.com/office/powerpoint/2010/main" val="3303444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p:txBody>
          <a:bodyPr/>
          <a:lstStyle/>
          <a:p>
            <a:pPr lvl="0"/>
            <a:r>
              <a:rPr lang="en" spc="200" dirty="0">
                <a:gradFill>
                  <a:gsLst>
                    <a:gs pos="70787">
                      <a:schemeClr val="tx1"/>
                    </a:gs>
                    <a:gs pos="45506">
                      <a:schemeClr val="tx1"/>
                    </a:gs>
                  </a:gsLst>
                  <a:lin ang="5400000" scaled="1"/>
                </a:gradFill>
              </a:rPr>
              <a:t>Elastic Container Service for Kubernetes</a:t>
            </a:r>
          </a:p>
        </p:txBody>
      </p:sp>
      <p:sp>
        <p:nvSpPr>
          <p:cNvPr id="88" name="Shape 88"/>
          <p:cNvSpPr txBox="1">
            <a:spLocks noGrp="1"/>
          </p:cNvSpPr>
          <p:nvPr>
            <p:ph idx="1"/>
          </p:nvPr>
        </p:nvSpPr>
        <p:spPr/>
        <p:txBody>
          <a:bodyPr>
            <a:spAutoFit/>
          </a:bodyPr>
          <a:lstStyle/>
          <a:p>
            <a:pPr lvl="0">
              <a:spcBef>
                <a:spcPts val="1200"/>
              </a:spcBef>
            </a:pPr>
            <a:r>
              <a:rPr lang="en" sz="1600" dirty="0">
                <a:gradFill>
                  <a:gsLst>
                    <a:gs pos="70787">
                      <a:schemeClr val="tx1"/>
                    </a:gs>
                    <a:gs pos="45506">
                      <a:schemeClr val="tx1"/>
                    </a:gs>
                  </a:gsLst>
                  <a:lin ang="5400000" scaled="1"/>
                </a:gradFill>
              </a:rPr>
              <a:t>Managed </a:t>
            </a:r>
            <a:r>
              <a:rPr lang="en-US" sz="1600" dirty="0">
                <a:gradFill>
                  <a:gsLst>
                    <a:gs pos="70787">
                      <a:schemeClr val="tx1"/>
                    </a:gs>
                    <a:gs pos="45506">
                      <a:schemeClr val="tx1"/>
                    </a:gs>
                  </a:gsLst>
                  <a:lin ang="5400000" scaled="1"/>
                </a:gradFill>
              </a:rPr>
              <a:t>K8s </a:t>
            </a:r>
            <a:r>
              <a:rPr lang="en" sz="1600" dirty="0">
                <a:gradFill>
                  <a:gsLst>
                    <a:gs pos="70787">
                      <a:schemeClr val="tx1"/>
                    </a:gs>
                    <a:gs pos="45506">
                      <a:schemeClr val="tx1"/>
                    </a:gs>
                  </a:gsLst>
                  <a:lin ang="5400000" scaled="1"/>
                </a:gradFill>
              </a:rPr>
              <a:t>control plane—highly available master</a:t>
            </a:r>
            <a:r>
              <a:rPr lang="en-US" sz="1600" dirty="0">
                <a:gradFill>
                  <a:gsLst>
                    <a:gs pos="70787">
                      <a:schemeClr val="tx1"/>
                    </a:gs>
                    <a:gs pos="45506">
                      <a:schemeClr val="tx1"/>
                    </a:gs>
                  </a:gsLst>
                  <a:lin ang="5400000" scaled="1"/>
                </a:gradFill>
              </a:rPr>
              <a:t> and</a:t>
            </a:r>
            <a:r>
              <a:rPr lang="en" sz="1600" dirty="0">
                <a:gradFill>
                  <a:gsLst>
                    <a:gs pos="70787">
                      <a:schemeClr val="tx1"/>
                    </a:gs>
                    <a:gs pos="45506">
                      <a:schemeClr val="tx1"/>
                    </a:gs>
                  </a:gsLst>
                  <a:lin ang="5400000" scaled="1"/>
                </a:gradFill>
              </a:rPr>
              <a:t> etcd</a:t>
            </a:r>
          </a:p>
        </p:txBody>
      </p:sp>
      <p:pic>
        <p:nvPicPr>
          <p:cNvPr id="2" name="Picture 1"/>
          <p:cNvPicPr>
            <a:picLocks noChangeAspect="1"/>
          </p:cNvPicPr>
          <p:nvPr/>
        </p:nvPicPr>
        <p:blipFill>
          <a:blip r:embed="rId3"/>
          <a:stretch>
            <a:fillRect/>
          </a:stretch>
        </p:blipFill>
        <p:spPr>
          <a:xfrm>
            <a:off x="8247261" y="316504"/>
            <a:ext cx="530933" cy="567732"/>
          </a:xfrm>
          <a:prstGeom prst="rect">
            <a:avLst/>
          </a:prstGeom>
        </p:spPr>
      </p:pic>
      <p:sp>
        <p:nvSpPr>
          <p:cNvPr id="5" name="Shape 88">
            <a:extLst>
              <a:ext uri="{FF2B5EF4-FFF2-40B4-BE49-F238E27FC236}">
                <a16:creationId xmlns:a16="http://schemas.microsoft.com/office/drawing/2014/main" id="{62AA3031-9AB5-4C9B-A57A-EE37F181F210}"/>
              </a:ext>
            </a:extLst>
          </p:cNvPr>
          <p:cNvSpPr txBox="1">
            <a:spLocks/>
          </p:cNvSpPr>
          <p:nvPr/>
        </p:nvSpPr>
        <p:spPr>
          <a:xfrm>
            <a:off x="356615" y="3684157"/>
            <a:ext cx="8449055" cy="738664"/>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50" b="1" dirty="0" err="1">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aws</a:t>
            </a: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a:t>
            </a:r>
            <a:r>
              <a:rPr lang="en-US" sz="1050" b="1" dirty="0" err="1">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eks</a:t>
            </a: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a:t>
            </a:r>
            <a:r>
              <a:rPr lang="en"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create-cluster</a:t>
            </a: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a:t>
            </a:r>
            <a:b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a:t>
            </a:r>
            <a:r>
              <a:rPr lang="mr-IN"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a:t>
            </a: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cluster-name &lt;&gt; \</a:t>
            </a:r>
            <a:b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--desired-master-version &lt;&gt; \</a:t>
            </a:r>
            <a:b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--role-</a:t>
            </a:r>
            <a:r>
              <a:rPr lang="en-US" sz="1050" b="1" dirty="0" err="1">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arn</a:t>
            </a:r>
            <a:r>
              <a:rPr lang="en-US" sz="105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&lt;&gt;</a:t>
            </a:r>
            <a:endParaRPr lang="en-US" sz="1050" b="1" dirty="0">
              <a:gradFill>
                <a:gsLst>
                  <a:gs pos="11236">
                    <a:schemeClr val="accent1"/>
                  </a:gs>
                  <a:gs pos="30899">
                    <a:schemeClr val="accent1"/>
                  </a:gs>
                </a:gsLst>
                <a:lin ang="5400000" scaled="1"/>
              </a:gradFill>
              <a:latin typeface="Lucida Console" charset="0"/>
              <a:ea typeface="Lucida Console" charset="0"/>
              <a:cs typeface="Lucida Console" charset="0"/>
            </a:endParaRPr>
          </a:p>
        </p:txBody>
      </p:sp>
      <p:sp>
        <p:nvSpPr>
          <p:cNvPr id="6" name="Shape 88">
            <a:extLst>
              <a:ext uri="{FF2B5EF4-FFF2-40B4-BE49-F238E27FC236}">
                <a16:creationId xmlns:a16="http://schemas.microsoft.com/office/drawing/2014/main" id="{078EDD56-AEFB-4FFF-BB62-83E294CB7F10}"/>
              </a:ext>
            </a:extLst>
          </p:cNvPr>
          <p:cNvSpPr txBox="1">
            <a:spLocks/>
          </p:cNvSpPr>
          <p:nvPr/>
        </p:nvSpPr>
        <p:spPr>
          <a:xfrm>
            <a:off x="356615" y="1459760"/>
            <a:ext cx="8449055" cy="338554"/>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Bring your own worker nodes, like ECS</a:t>
            </a:r>
          </a:p>
        </p:txBody>
      </p:sp>
      <p:sp>
        <p:nvSpPr>
          <p:cNvPr id="7" name="Shape 88">
            <a:extLst>
              <a:ext uri="{FF2B5EF4-FFF2-40B4-BE49-F238E27FC236}">
                <a16:creationId xmlns:a16="http://schemas.microsoft.com/office/drawing/2014/main" id="{8E32DA3B-B5A1-4949-AD73-DF05B4CF83E7}"/>
              </a:ext>
            </a:extLst>
          </p:cNvPr>
          <p:cNvSpPr txBox="1">
            <a:spLocks/>
          </p:cNvSpPr>
          <p:nvPr/>
        </p:nvSpPr>
        <p:spPr>
          <a:xfrm>
            <a:off x="356615" y="1941325"/>
            <a:ext cx="8449055" cy="1118255"/>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Core tenets</a:t>
            </a:r>
          </a:p>
          <a:p>
            <a:pPr marL="115888" lvl="1" indent="-115888">
              <a:spcBef>
                <a:spcPts val="200"/>
              </a:spcBef>
            </a:pPr>
            <a:r>
              <a:rPr lang="en" sz="1100" dirty="0">
                <a:gradFill>
                  <a:gsLst>
                    <a:gs pos="70787">
                      <a:schemeClr val="tx1"/>
                    </a:gs>
                    <a:gs pos="45506">
                      <a:schemeClr val="tx1"/>
                    </a:gs>
                  </a:gsLst>
                  <a:lin ang="5400000" scaled="1"/>
                </a:gradFill>
              </a:rPr>
              <a:t>Platform for enterprises to run production-grade workloads</a:t>
            </a:r>
            <a:endParaRPr lang="en-US" sz="1100" dirty="0">
              <a:gradFill>
                <a:gsLst>
                  <a:gs pos="70787">
                    <a:schemeClr val="tx1"/>
                  </a:gs>
                  <a:gs pos="45506">
                    <a:schemeClr val="tx1"/>
                  </a:gs>
                </a:gsLst>
                <a:lin ang="5400000" scaled="1"/>
              </a:gradFill>
            </a:endParaRPr>
          </a:p>
          <a:p>
            <a:pPr marL="115888" lvl="1" indent="-115888">
              <a:spcBef>
                <a:spcPts val="200"/>
              </a:spcBef>
            </a:pPr>
            <a:r>
              <a:rPr lang="en" sz="1100" dirty="0">
                <a:gradFill>
                  <a:gsLst>
                    <a:gs pos="70787">
                      <a:schemeClr val="tx1"/>
                    </a:gs>
                    <a:gs pos="45506">
                      <a:schemeClr val="tx1"/>
                    </a:gs>
                  </a:gsLst>
                  <a:lin ang="5400000" scaled="1"/>
                </a:gradFill>
              </a:rPr>
              <a:t>Provides a native and upstream Kubernetes experience</a:t>
            </a:r>
          </a:p>
          <a:p>
            <a:pPr marL="115888" lvl="1" indent="-115888">
              <a:spcBef>
                <a:spcPts val="200"/>
              </a:spcBef>
            </a:pPr>
            <a:r>
              <a:rPr lang="en" sz="1100" dirty="0">
                <a:gradFill>
                  <a:gsLst>
                    <a:gs pos="70787">
                      <a:schemeClr val="tx1"/>
                    </a:gs>
                    <a:gs pos="45506">
                      <a:schemeClr val="tx1"/>
                    </a:gs>
                  </a:gsLst>
                  <a:lin ang="5400000" scaled="1"/>
                </a:gradFill>
              </a:rPr>
              <a:t>Not forced to use additional AWS services, but offer seamless integration</a:t>
            </a:r>
          </a:p>
          <a:p>
            <a:pPr marL="115888" lvl="1" indent="-115888">
              <a:spcBef>
                <a:spcPts val="200"/>
              </a:spcBef>
            </a:pPr>
            <a:r>
              <a:rPr lang="en" sz="1100" dirty="0">
                <a:gradFill>
                  <a:gsLst>
                    <a:gs pos="70787">
                      <a:schemeClr val="tx1"/>
                    </a:gs>
                    <a:gs pos="45506">
                      <a:schemeClr val="tx1"/>
                    </a:gs>
                  </a:gsLst>
                  <a:lin ang="5400000" scaled="1"/>
                </a:gradFill>
              </a:rPr>
              <a:t>Actively contributes to the Kubernetes project</a:t>
            </a:r>
          </a:p>
        </p:txBody>
      </p:sp>
      <p:sp>
        <p:nvSpPr>
          <p:cNvPr id="8" name="Shape 88">
            <a:extLst>
              <a:ext uri="{FF2B5EF4-FFF2-40B4-BE49-F238E27FC236}">
                <a16:creationId xmlns:a16="http://schemas.microsoft.com/office/drawing/2014/main" id="{CECCAD66-DEB1-4DEF-841C-015FDF6AAEB3}"/>
              </a:ext>
            </a:extLst>
          </p:cNvPr>
          <p:cNvSpPr txBox="1">
            <a:spLocks/>
          </p:cNvSpPr>
          <p:nvPr/>
        </p:nvSpPr>
        <p:spPr>
          <a:xfrm>
            <a:off x="356615" y="3202591"/>
            <a:ext cx="8449055" cy="27699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dirty="0">
                <a:gradFill>
                  <a:gsLst>
                    <a:gs pos="70787">
                      <a:schemeClr val="tx1"/>
                    </a:gs>
                    <a:gs pos="45506">
                      <a:schemeClr val="tx1"/>
                    </a:gs>
                  </a:gsLst>
                  <a:lin ang="5400000" scaled="1"/>
                </a:gradFill>
              </a:rPr>
              <a:t>APIs</a:t>
            </a:r>
            <a:endParaRPr lang="en-US" dirty="0">
              <a:gradFill>
                <a:gsLst>
                  <a:gs pos="70787">
                    <a:schemeClr val="tx1"/>
                  </a:gs>
                  <a:gs pos="45506">
                    <a:schemeClr val="tx1"/>
                  </a:gs>
                </a:gsLst>
                <a:lin ang="5400000" scaled="1"/>
              </a:gradFill>
            </a:endParaRPr>
          </a:p>
        </p:txBody>
      </p:sp>
      <p:cxnSp>
        <p:nvCxnSpPr>
          <p:cNvPr id="9" name="Straight Connector 8">
            <a:extLst>
              <a:ext uri="{FF2B5EF4-FFF2-40B4-BE49-F238E27FC236}">
                <a16:creationId xmlns:a16="http://schemas.microsoft.com/office/drawing/2014/main" id="{884E9064-2EBF-4E1D-A6EB-15DCC933E99D}"/>
              </a:ext>
            </a:extLst>
          </p:cNvPr>
          <p:cNvCxnSpPr/>
          <p:nvPr/>
        </p:nvCxnSpPr>
        <p:spPr>
          <a:xfrm>
            <a:off x="457200" y="1357477"/>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5904836-E2BE-4DFE-8102-785320622B2D}"/>
              </a:ext>
            </a:extLst>
          </p:cNvPr>
          <p:cNvCxnSpPr/>
          <p:nvPr/>
        </p:nvCxnSpPr>
        <p:spPr>
          <a:xfrm>
            <a:off x="457200" y="1839042"/>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115A384-7B8A-451B-B192-7806999D9CA0}"/>
              </a:ext>
            </a:extLst>
          </p:cNvPr>
          <p:cNvCxnSpPr/>
          <p:nvPr/>
        </p:nvCxnSpPr>
        <p:spPr>
          <a:xfrm>
            <a:off x="457200" y="3100308"/>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764D9FF-8BD0-4447-ABCC-62038C0DF441}"/>
              </a:ext>
            </a:extLst>
          </p:cNvPr>
          <p:cNvCxnSpPr/>
          <p:nvPr/>
        </p:nvCxnSpPr>
        <p:spPr>
          <a:xfrm>
            <a:off x="457200" y="3581873"/>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903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1" end="1"/>
                                            </p:txEl>
                                          </p:spTgt>
                                        </p:tgtEl>
                                        <p:attrNameLst>
                                          <p:attrName>style.visibility</p:attrName>
                                        </p:attrNameLst>
                                      </p:cBhvr>
                                      <p:to>
                                        <p:strVal val="visible"/>
                                      </p:to>
                                    </p:set>
                                    <p:animEffect transition="in" filter="fade">
                                      <p:cBhvr>
                                        <p:cTn id="26" dur="500"/>
                                        <p:tgtEl>
                                          <p:spTgt spid="7">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animEffect transition="in" filter="fade">
                                      <p:cBhvr>
                                        <p:cTn id="31" dur="500"/>
                                        <p:tgtEl>
                                          <p:spTgt spid="7">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3" end="3"/>
                                            </p:txEl>
                                          </p:spTgt>
                                        </p:tgtEl>
                                        <p:attrNameLst>
                                          <p:attrName>style.visibility</p:attrName>
                                        </p:attrNameLst>
                                      </p:cBhvr>
                                      <p:to>
                                        <p:strVal val="visible"/>
                                      </p:to>
                                    </p:set>
                                    <p:animEffect transition="in" filter="fade">
                                      <p:cBhvr>
                                        <p:cTn id="36" dur="500"/>
                                        <p:tgtEl>
                                          <p:spTgt spid="7">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animEffect transition="in" filter="fade">
                                      <p:cBhvr>
                                        <p:cTn id="41" dur="500"/>
                                        <p:tgtEl>
                                          <p:spTgt spid="7">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10"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build="p"/>
      <p:bldP spid="5" grpId="0"/>
      <p:bldP spid="6"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8C29AD-19C9-E644-8099-227953A08BBA}"/>
              </a:ext>
            </a:extLst>
          </p:cNvPr>
          <p:cNvSpPr>
            <a:spLocks noGrp="1"/>
          </p:cNvSpPr>
          <p:nvPr>
            <p:ph type="title"/>
          </p:nvPr>
        </p:nvSpPr>
        <p:spPr/>
        <p:txBody>
          <a:bodyPr/>
          <a:lstStyle/>
          <a:p>
            <a:r>
              <a:rPr lang="en-US" dirty="0" err="1"/>
              <a:t>bit.ly</a:t>
            </a:r>
            <a:r>
              <a:rPr lang="en-US" dirty="0"/>
              <a:t>/techsummit-k8s-workshop</a:t>
            </a:r>
          </a:p>
        </p:txBody>
      </p:sp>
      <p:sp>
        <p:nvSpPr>
          <p:cNvPr id="6" name="Text Placeholder 5">
            <a:extLst>
              <a:ext uri="{FF2B5EF4-FFF2-40B4-BE49-F238E27FC236}">
                <a16:creationId xmlns:a16="http://schemas.microsoft.com/office/drawing/2014/main" id="{F004EA2A-5471-2E46-B212-9DE52AC7CBF0}"/>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69229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Deployments</a:t>
            </a:r>
          </a:p>
        </p:txBody>
      </p:sp>
    </p:spTree>
    <p:extLst>
      <p:ext uri="{BB962C8B-B14F-4D97-AF65-F5344CB8AC3E}">
        <p14:creationId xmlns:p14="http://schemas.microsoft.com/office/powerpoint/2010/main" val="605017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49248" y="130237"/>
            <a:ext cx="6556502" cy="4787286"/>
          </a:xfrm>
          <a:prstGeom prst="rect">
            <a:avLst/>
          </a:prstGeom>
        </p:spPr>
      </p:pic>
      <p:pic>
        <p:nvPicPr>
          <p:cNvPr id="5" name="Picture 4"/>
          <p:cNvPicPr>
            <a:picLocks noChangeAspect="1"/>
          </p:cNvPicPr>
          <p:nvPr/>
        </p:nvPicPr>
        <p:blipFill>
          <a:blip r:embed="rId4"/>
          <a:stretch>
            <a:fillRect/>
          </a:stretch>
        </p:blipFill>
        <p:spPr>
          <a:xfrm>
            <a:off x="451040" y="1707878"/>
            <a:ext cx="1431147" cy="1275588"/>
          </a:xfrm>
          <a:prstGeom prst="rect">
            <a:avLst/>
          </a:prstGeom>
        </p:spPr>
      </p:pic>
      <p:sp>
        <p:nvSpPr>
          <p:cNvPr id="6" name="Title 1"/>
          <p:cNvSpPr txBox="1">
            <a:spLocks/>
          </p:cNvSpPr>
          <p:nvPr/>
        </p:nvSpPr>
        <p:spPr>
          <a:xfrm>
            <a:off x="542926" y="166433"/>
            <a:ext cx="6153978" cy="408894"/>
          </a:xfrm>
          <a:prstGeom prst="rect">
            <a:avLst/>
          </a:prstGeom>
        </p:spPr>
        <p:txBody>
          <a:bodyPr vert="horz" lIns="68580" tIns="34290" rIns="68580" bIns="34290" rtlCol="0" anchor="t">
            <a:noAutofit/>
          </a:bodyPr>
          <a:lstStyle>
            <a:defPPr>
              <a:defRPr lang="en-US"/>
            </a:defPPr>
            <a:lvl1pPr defTabSz="342900">
              <a:spcBef>
                <a:spcPct val="0"/>
              </a:spcBef>
              <a:buNone/>
              <a:defRPr sz="2400" b="1" i="0">
                <a:latin typeface="Arial"/>
                <a:ea typeface=""/>
                <a:cs typeface="Arial"/>
              </a:defRPr>
            </a:lvl1pPr>
          </a:lstStyle>
          <a:p>
            <a:r>
              <a:rPr lang="en-US" dirty="0">
                <a:solidFill>
                  <a:srgbClr val="474746"/>
                </a:solidFill>
              </a:rPr>
              <a:t>Architecture</a:t>
            </a:r>
          </a:p>
        </p:txBody>
      </p:sp>
    </p:spTree>
    <p:extLst>
      <p:ext uri="{BB962C8B-B14F-4D97-AF65-F5344CB8AC3E}">
        <p14:creationId xmlns:p14="http://schemas.microsoft.com/office/powerpoint/2010/main" val="2312089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23371" y="897879"/>
            <a:ext cx="7086566" cy="4247317"/>
          </a:xfrm>
          <a:prstGeom prst="rect">
            <a:avLst/>
          </a:prstGeom>
          <a:noFill/>
        </p:spPr>
        <p:txBody>
          <a:bodyPr wrap="square" rtlCol="0">
            <a:spAutoFit/>
          </a:bodyPr>
          <a:lstStyle/>
          <a:p>
            <a:pPr marL="285743" indent="-285743">
              <a:buFont typeface="Arial" charset="0"/>
              <a:buChar char="•"/>
            </a:pPr>
            <a:r>
              <a:rPr lang="en-US" dirty="0"/>
              <a:t>Owned by Kubernetes AWS SIG; successor to </a:t>
            </a:r>
            <a:r>
              <a:rPr lang="en-US" dirty="0" err="1"/>
              <a:t>kube-up.sh</a:t>
            </a:r>
            <a:endParaRPr lang="en-US" dirty="0"/>
          </a:p>
          <a:p>
            <a:pPr marL="285743" indent="-285743">
              <a:buFont typeface="Arial" charset="0"/>
              <a:buChar char="•"/>
            </a:pPr>
            <a:endParaRPr lang="en-US" dirty="0"/>
          </a:p>
          <a:p>
            <a:pPr marL="285743" indent="-285743">
              <a:buFont typeface="Arial" charset="0"/>
              <a:buChar char="•"/>
            </a:pPr>
            <a:r>
              <a:rPr lang="en-US" dirty="0"/>
              <a:t>CLI tool for launching and managing clusters</a:t>
            </a:r>
          </a:p>
          <a:p>
            <a:pPr marL="285743" indent="-285743">
              <a:buFont typeface="Arial" charset="0"/>
              <a:buChar char="•"/>
            </a:pPr>
            <a:endParaRPr lang="en-US" dirty="0"/>
          </a:p>
          <a:p>
            <a:pPr marL="285743" indent="-285743">
              <a:buFont typeface="Arial" charset="0"/>
              <a:buChar char="•"/>
            </a:pPr>
            <a:r>
              <a:rPr lang="en-US" dirty="0"/>
              <a:t>Can provision simple single-AZ clusters or multi-AZ production ready clusters</a:t>
            </a:r>
          </a:p>
          <a:p>
            <a:pPr marL="285743" indent="-285743">
              <a:buFont typeface="Arial" charset="0"/>
              <a:buChar char="•"/>
            </a:pPr>
            <a:endParaRPr lang="en-US" dirty="0"/>
          </a:p>
          <a:p>
            <a:pPr marL="285743" indent="-285743">
              <a:buFont typeface="Arial" charset="0"/>
              <a:buChar char="•"/>
            </a:pPr>
            <a:r>
              <a:rPr lang="en-US" dirty="0"/>
              <a:t>Provides choice of networking configuration</a:t>
            </a:r>
          </a:p>
          <a:p>
            <a:pPr marL="285743" indent="-285743">
              <a:buFont typeface="Arial" charset="0"/>
              <a:buChar char="•"/>
            </a:pPr>
            <a:endParaRPr lang="en-US" dirty="0"/>
          </a:p>
          <a:p>
            <a:pPr marL="285743" indent="-285743">
              <a:buFont typeface="Arial" charset="0"/>
              <a:buChar char="•"/>
            </a:pPr>
            <a:r>
              <a:rPr lang="en-US" dirty="0"/>
              <a:t>Manages DNS configuration in Route53</a:t>
            </a:r>
          </a:p>
          <a:p>
            <a:pPr marL="285743" indent="-285743">
              <a:buFont typeface="Arial" charset="0"/>
              <a:buChar char="•"/>
            </a:pPr>
            <a:endParaRPr lang="en-US" dirty="0"/>
          </a:p>
          <a:p>
            <a:pPr marL="285743" indent="-285743">
              <a:buFont typeface="Arial" charset="0"/>
              <a:buChar char="•"/>
            </a:pPr>
            <a:r>
              <a:rPr lang="en-US" dirty="0"/>
              <a:t>Can generate Terraform </a:t>
            </a:r>
            <a:r>
              <a:rPr lang="en-US" dirty="0" err="1"/>
              <a:t>config</a:t>
            </a:r>
            <a:r>
              <a:rPr lang="en-US" dirty="0"/>
              <a:t> and basic CloudFormation</a:t>
            </a:r>
          </a:p>
          <a:p>
            <a:pPr marL="285743" indent="-285743">
              <a:buFont typeface="Arial" charset="0"/>
              <a:buChar char="•"/>
            </a:pPr>
            <a:endParaRPr lang="en-US" dirty="0"/>
          </a:p>
          <a:p>
            <a:pPr marL="285743" indent="-285743">
              <a:buFont typeface="Arial" charset="0"/>
              <a:buChar char="•"/>
            </a:pPr>
            <a:r>
              <a:rPr lang="en-US" dirty="0"/>
              <a:t>Stores cluster state in S3</a:t>
            </a:r>
          </a:p>
          <a:p>
            <a:pPr marL="285743" indent="-285743">
              <a:buFont typeface="Arial" charset="0"/>
              <a:buChar char="•"/>
            </a:pPr>
            <a:endParaRPr lang="en-US" dirty="0"/>
          </a:p>
        </p:txBody>
      </p:sp>
      <p:sp>
        <p:nvSpPr>
          <p:cNvPr id="4" name="Title 1"/>
          <p:cNvSpPr txBox="1">
            <a:spLocks/>
          </p:cNvSpPr>
          <p:nvPr/>
        </p:nvSpPr>
        <p:spPr>
          <a:xfrm>
            <a:off x="542926" y="166433"/>
            <a:ext cx="6153978" cy="408894"/>
          </a:xfrm>
          <a:prstGeom prst="rect">
            <a:avLst/>
          </a:prstGeom>
        </p:spPr>
        <p:txBody>
          <a:bodyPr vert="horz" lIns="68580" tIns="34290" rIns="68580" bIns="34290" rtlCol="0" anchor="t">
            <a:noAutofit/>
          </a:bodyPr>
          <a:lstStyle>
            <a:defPPr>
              <a:defRPr lang="en-US"/>
            </a:defPPr>
            <a:lvl1pPr defTabSz="342900">
              <a:spcBef>
                <a:spcPct val="0"/>
              </a:spcBef>
              <a:buNone/>
              <a:defRPr sz="2400" b="1" i="0">
                <a:latin typeface="Arial"/>
                <a:ea typeface=""/>
                <a:cs typeface="Arial"/>
              </a:defRPr>
            </a:lvl1pPr>
          </a:lstStyle>
          <a:p>
            <a:r>
              <a:rPr lang="en-US" dirty="0"/>
              <a:t>KOPS (Kubernetes Ops)</a:t>
            </a:r>
            <a:endParaRPr lang="en-US" dirty="0">
              <a:solidFill>
                <a:srgbClr val="474746"/>
              </a:solidFill>
            </a:endParaRPr>
          </a:p>
        </p:txBody>
      </p:sp>
    </p:spTree>
    <p:extLst>
      <p:ext uri="{BB962C8B-B14F-4D97-AF65-F5344CB8AC3E}">
        <p14:creationId xmlns:p14="http://schemas.microsoft.com/office/powerpoint/2010/main" val="3815282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664" y="734368"/>
            <a:ext cx="6006309" cy="4074836"/>
          </a:xfrm>
          <a:prstGeom prst="rect">
            <a:avLst/>
          </a:prstGeom>
        </p:spPr>
      </p:pic>
      <p:sp>
        <p:nvSpPr>
          <p:cNvPr id="5" name="Title 1"/>
          <p:cNvSpPr txBox="1">
            <a:spLocks/>
          </p:cNvSpPr>
          <p:nvPr/>
        </p:nvSpPr>
        <p:spPr>
          <a:xfrm>
            <a:off x="542926" y="166433"/>
            <a:ext cx="6153978" cy="408894"/>
          </a:xfrm>
          <a:prstGeom prst="rect">
            <a:avLst/>
          </a:prstGeom>
        </p:spPr>
        <p:txBody>
          <a:bodyPr vert="horz" lIns="68580" tIns="34290" rIns="68580" bIns="34290" rtlCol="0" anchor="t">
            <a:noAutofit/>
          </a:bodyPr>
          <a:lstStyle>
            <a:defPPr>
              <a:defRPr lang="en-US"/>
            </a:defPPr>
            <a:lvl1pPr defTabSz="342900">
              <a:spcBef>
                <a:spcPct val="0"/>
              </a:spcBef>
              <a:buNone/>
              <a:defRPr sz="2400" b="1" i="0">
                <a:latin typeface="Arial"/>
                <a:ea typeface=""/>
                <a:cs typeface="Arial"/>
              </a:defRPr>
            </a:lvl1pPr>
          </a:lstStyle>
          <a:p>
            <a:r>
              <a:rPr lang="en-US" dirty="0"/>
              <a:t>KOPS (Kubernetes Ops)</a:t>
            </a:r>
            <a:endParaRPr lang="en-US" dirty="0">
              <a:solidFill>
                <a:srgbClr val="474746"/>
              </a:solidFill>
            </a:endParaRPr>
          </a:p>
        </p:txBody>
      </p:sp>
    </p:spTree>
    <p:extLst>
      <p:ext uri="{BB962C8B-B14F-4D97-AF65-F5344CB8AC3E}">
        <p14:creationId xmlns:p14="http://schemas.microsoft.com/office/powerpoint/2010/main" val="1168520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009" y="938407"/>
            <a:ext cx="7334865" cy="3484061"/>
          </a:xfrm>
          <a:prstGeom prst="rect">
            <a:avLst/>
          </a:prstGeom>
        </p:spPr>
      </p:pic>
      <p:sp>
        <p:nvSpPr>
          <p:cNvPr id="5" name="Title 1"/>
          <p:cNvSpPr txBox="1">
            <a:spLocks/>
          </p:cNvSpPr>
          <p:nvPr/>
        </p:nvSpPr>
        <p:spPr>
          <a:xfrm>
            <a:off x="542926" y="166433"/>
            <a:ext cx="6153978" cy="408894"/>
          </a:xfrm>
          <a:prstGeom prst="rect">
            <a:avLst/>
          </a:prstGeom>
        </p:spPr>
        <p:txBody>
          <a:bodyPr vert="horz" lIns="68580" tIns="34290" rIns="68580" bIns="34290" rtlCol="0" anchor="t">
            <a:noAutofit/>
          </a:bodyPr>
          <a:lstStyle>
            <a:defPPr>
              <a:defRPr lang="en-US"/>
            </a:defPPr>
            <a:lvl1pPr defTabSz="342900">
              <a:spcBef>
                <a:spcPct val="0"/>
              </a:spcBef>
              <a:buNone/>
              <a:defRPr sz="2400" b="1" i="0">
                <a:latin typeface="Arial"/>
                <a:ea typeface=""/>
                <a:cs typeface="Arial"/>
              </a:defRPr>
            </a:lvl1pPr>
          </a:lstStyle>
          <a:p>
            <a:r>
              <a:rPr lang="en-US" dirty="0"/>
              <a:t>KOPS (Kubernetes Ops)</a:t>
            </a:r>
            <a:endParaRPr lang="en-US" dirty="0">
              <a:solidFill>
                <a:srgbClr val="474746"/>
              </a:solidFill>
            </a:endParaRPr>
          </a:p>
        </p:txBody>
      </p:sp>
    </p:spTree>
    <p:extLst>
      <p:ext uri="{BB962C8B-B14F-4D97-AF65-F5344CB8AC3E}">
        <p14:creationId xmlns:p14="http://schemas.microsoft.com/office/powerpoint/2010/main" val="2970587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39701"/>
            <a:ext cx="2501900" cy="1032034"/>
          </a:xfrm>
          <a:prstGeom prst="rect">
            <a:avLst/>
          </a:prstGeom>
        </p:spPr>
      </p:pic>
      <p:sp>
        <p:nvSpPr>
          <p:cNvPr id="5" name="TextBox 4"/>
          <p:cNvSpPr txBox="1"/>
          <p:nvPr/>
        </p:nvSpPr>
        <p:spPr>
          <a:xfrm>
            <a:off x="660400" y="1549400"/>
            <a:ext cx="8039100" cy="3693319"/>
          </a:xfrm>
          <a:prstGeom prst="rect">
            <a:avLst/>
          </a:prstGeom>
          <a:noFill/>
        </p:spPr>
        <p:txBody>
          <a:bodyPr wrap="square" rtlCol="0">
            <a:spAutoFit/>
          </a:bodyPr>
          <a:lstStyle/>
          <a:p>
            <a:pPr marL="285743" indent="-285743">
              <a:buFont typeface="Arial" charset="0"/>
              <a:buChar char="•"/>
            </a:pPr>
            <a:r>
              <a:rPr lang="en-US" dirty="0" err="1"/>
              <a:t>Heptio</a:t>
            </a:r>
            <a:r>
              <a:rPr lang="en-US" dirty="0"/>
              <a:t>: Open Source “knowledge base” company founded by Joe Beda + Craig </a:t>
            </a:r>
            <a:r>
              <a:rPr lang="en-US" dirty="0" err="1"/>
              <a:t>McLuckie</a:t>
            </a:r>
            <a:endParaRPr lang="en-US" dirty="0"/>
          </a:p>
          <a:p>
            <a:pPr marL="285743" indent="-285743">
              <a:buFont typeface="Arial" charset="0"/>
              <a:buChar char="•"/>
            </a:pPr>
            <a:endParaRPr lang="en-US" dirty="0"/>
          </a:p>
          <a:p>
            <a:pPr marL="285743" indent="-285743">
              <a:buFont typeface="Arial" charset="0"/>
              <a:buChar char="•"/>
            </a:pPr>
            <a:r>
              <a:rPr lang="en-US" dirty="0" err="1"/>
              <a:t>Heptio</a:t>
            </a:r>
            <a:r>
              <a:rPr lang="en-US" dirty="0"/>
              <a:t> quick start uses CloudFormation to automate deployment. </a:t>
            </a:r>
          </a:p>
          <a:p>
            <a:pPr marL="285743" indent="-285743">
              <a:buFont typeface="Arial" charset="0"/>
              <a:buChar char="•"/>
            </a:pPr>
            <a:endParaRPr lang="en-US" dirty="0"/>
          </a:p>
          <a:p>
            <a:pPr marL="285743" indent="-285743">
              <a:buFont typeface="Arial" charset="0"/>
              <a:buChar char="•"/>
            </a:pPr>
            <a:r>
              <a:rPr lang="en-US" dirty="0"/>
              <a:t>Recommends to run one cluster per AZ and use tooling* to coordinate across </a:t>
            </a:r>
            <a:r>
              <a:rPr lang="en-US" dirty="0" err="1"/>
              <a:t>Azs</a:t>
            </a:r>
            <a:endParaRPr lang="en-US" dirty="0"/>
          </a:p>
          <a:p>
            <a:pPr marL="285743" indent="-285743">
              <a:buFont typeface="Arial" charset="0"/>
              <a:buChar char="•"/>
            </a:pPr>
            <a:endParaRPr lang="en-US" dirty="0"/>
          </a:p>
          <a:p>
            <a:pPr marL="285743" indent="-285743">
              <a:buFont typeface="Arial" charset="0"/>
              <a:buChar char="•"/>
            </a:pPr>
            <a:r>
              <a:rPr lang="en-US" dirty="0" err="1"/>
              <a:t>Heptio’s</a:t>
            </a:r>
            <a:r>
              <a:rPr lang="en-US" dirty="0"/>
              <a:t> position is that the cost and complexity to make the master node highly available isn’t always justified</a:t>
            </a:r>
          </a:p>
          <a:p>
            <a:pPr marL="285743" indent="-285743">
              <a:buFont typeface="Arial" charset="0"/>
              <a:buChar char="•"/>
            </a:pPr>
            <a:endParaRPr lang="en-US" dirty="0"/>
          </a:p>
          <a:p>
            <a:pPr marL="285743" indent="-285743">
              <a:buFont typeface="Arial" charset="0"/>
              <a:buChar char="•"/>
            </a:pPr>
            <a:r>
              <a:rPr lang="en-US" dirty="0"/>
              <a:t>Uses EC2 Auto Recovery in case of hardware failure on a singleton master</a:t>
            </a:r>
          </a:p>
        </p:txBody>
      </p:sp>
      <p:sp>
        <p:nvSpPr>
          <p:cNvPr id="2" name="TextBox 1"/>
          <p:cNvSpPr txBox="1"/>
          <p:nvPr/>
        </p:nvSpPr>
        <p:spPr>
          <a:xfrm>
            <a:off x="1038225" y="4766306"/>
            <a:ext cx="2933700" cy="253916"/>
          </a:xfrm>
          <a:prstGeom prst="rect">
            <a:avLst/>
          </a:prstGeom>
          <a:noFill/>
        </p:spPr>
        <p:txBody>
          <a:bodyPr wrap="square" rtlCol="0">
            <a:spAutoFit/>
          </a:bodyPr>
          <a:lstStyle/>
          <a:p>
            <a:r>
              <a:rPr lang="en-US" sz="1050" dirty="0"/>
              <a:t>* No guidance </a:t>
            </a:r>
            <a:r>
              <a:rPr lang="en-US" sz="1050"/>
              <a:t>on tooling</a:t>
            </a:r>
          </a:p>
        </p:txBody>
      </p:sp>
    </p:spTree>
    <p:extLst>
      <p:ext uri="{BB962C8B-B14F-4D97-AF65-F5344CB8AC3E}">
        <p14:creationId xmlns:p14="http://schemas.microsoft.com/office/powerpoint/2010/main" val="2395772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39701"/>
            <a:ext cx="2501900" cy="1032034"/>
          </a:xfrm>
          <a:prstGeom prst="rect">
            <a:avLst/>
          </a:prstGeom>
        </p:spPr>
      </p:pic>
      <p:sp>
        <p:nvSpPr>
          <p:cNvPr id="5" name="TextBox 4"/>
          <p:cNvSpPr txBox="1"/>
          <p:nvPr/>
        </p:nvSpPr>
        <p:spPr>
          <a:xfrm>
            <a:off x="165101" y="1357849"/>
            <a:ext cx="3670300" cy="2400657"/>
          </a:xfrm>
          <a:prstGeom prst="rect">
            <a:avLst/>
          </a:prstGeom>
          <a:noFill/>
        </p:spPr>
        <p:txBody>
          <a:bodyPr wrap="square" rtlCol="0">
            <a:spAutoFit/>
          </a:bodyPr>
          <a:lstStyle/>
          <a:p>
            <a:pPr marL="285743" indent="-285743">
              <a:buFont typeface="Arial" charset="0"/>
              <a:buChar char="•"/>
            </a:pPr>
            <a:r>
              <a:rPr lang="en-US" dirty="0"/>
              <a:t>Not for Production usage</a:t>
            </a:r>
          </a:p>
          <a:p>
            <a:pPr marL="285743" indent="-285743">
              <a:buFont typeface="Arial" charset="0"/>
              <a:buChar char="•"/>
            </a:pPr>
            <a:endParaRPr lang="en-US" dirty="0"/>
          </a:p>
          <a:p>
            <a:pPr marL="285743" indent="-285743">
              <a:buFont typeface="Arial" charset="0"/>
              <a:buChar char="•"/>
            </a:pPr>
            <a:r>
              <a:rPr lang="en-US" dirty="0"/>
              <a:t>Calico and Weave networking support included</a:t>
            </a:r>
          </a:p>
          <a:p>
            <a:pPr marL="285743" indent="-285743">
              <a:buFont typeface="Arial" charset="0"/>
              <a:buChar char="•"/>
            </a:pPr>
            <a:endParaRPr lang="en-US" dirty="0"/>
          </a:p>
          <a:p>
            <a:pPr marL="285743" indent="-285743">
              <a:buFont typeface="Arial" charset="0"/>
              <a:buChar char="•"/>
            </a:pPr>
            <a:r>
              <a:rPr lang="en-US" dirty="0"/>
              <a:t>AMI </a:t>
            </a:r>
            <a:r>
              <a:rPr lang="en-US" dirty="0" err="1"/>
              <a:t>config</a:t>
            </a:r>
            <a:r>
              <a:rPr lang="en-US" dirty="0"/>
              <a:t> based off </a:t>
            </a:r>
            <a:r>
              <a:rPr lang="en-US" sz="1400" dirty="0">
                <a:hlinkClick r:id="rId4"/>
              </a:rPr>
              <a:t>https://github.com/weaveworks/kubernetes-ami</a:t>
            </a:r>
            <a:endParaRPr lang="en-US" sz="1400" dirty="0"/>
          </a:p>
          <a:p>
            <a:pPr marL="285743" indent="-285743">
              <a:buFont typeface="Arial" charset="0"/>
              <a:buChar char="•"/>
            </a:pPr>
            <a:endParaRPr lang="en-US" sz="1400"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3201" y="0"/>
            <a:ext cx="4018359" cy="5143500"/>
          </a:xfrm>
          <a:prstGeom prst="rect">
            <a:avLst/>
          </a:prstGeom>
        </p:spPr>
      </p:pic>
    </p:spTree>
    <p:extLst>
      <p:ext uri="{BB962C8B-B14F-4D97-AF65-F5344CB8AC3E}">
        <p14:creationId xmlns:p14="http://schemas.microsoft.com/office/powerpoint/2010/main" val="2016589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39701"/>
            <a:ext cx="2501900" cy="103203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8901" y="1171735"/>
            <a:ext cx="6527800" cy="3648687"/>
          </a:xfrm>
          <a:prstGeom prst="rect">
            <a:avLst/>
          </a:prstGeom>
        </p:spPr>
      </p:pic>
    </p:spTree>
    <p:extLst>
      <p:ext uri="{BB962C8B-B14F-4D97-AF65-F5344CB8AC3E}">
        <p14:creationId xmlns:p14="http://schemas.microsoft.com/office/powerpoint/2010/main" val="2704388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4294967295"/>
          </p:nvPr>
        </p:nvSpPr>
        <p:spPr>
          <a:xfrm>
            <a:off x="340592" y="1009332"/>
            <a:ext cx="8205304" cy="3553926"/>
          </a:xfrm>
          <a:prstGeom prst="rect">
            <a:avLst/>
          </a:prstGeom>
        </p:spPr>
        <p:txBody>
          <a:bodyPr/>
          <a:lstStyle/>
          <a:p>
            <a:pPr marL="342900"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Introduce Hands-on Lab</a:t>
            </a:r>
          </a:p>
          <a:p>
            <a:pPr marL="1085850" lvl="1"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Deploy Cloud9 for environment to operate</a:t>
            </a:r>
          </a:p>
          <a:p>
            <a:pPr marL="1085850" lvl="1"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Prelab for Container deploy beginner </a:t>
            </a:r>
          </a:p>
          <a:p>
            <a:pPr marL="342900"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Phase 1 – Create your own Kubernetes cluster</a:t>
            </a:r>
          </a:p>
          <a:p>
            <a:pPr marL="1085850" lvl="1"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Create Kubernetes Cluster and join worker nodes</a:t>
            </a:r>
          </a:p>
          <a:p>
            <a:pPr marL="342900"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Phase 2- Kubernetes management operation</a:t>
            </a:r>
          </a:p>
          <a:p>
            <a:pPr marL="1085850" lvl="1"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Monitoring, Upgrade, Logging, Configuration Management, </a:t>
            </a:r>
            <a:r>
              <a:rPr lang="en-US" dirty="0" err="1">
                <a:latin typeface="Amazon Ember" panose="020B0603020204020204" pitchFamily="34" charset="0"/>
                <a:ea typeface="Amazon Ember" panose="020B0603020204020204" pitchFamily="34" charset="0"/>
                <a:cs typeface="Amazon Ember" panose="020B0603020204020204" pitchFamily="34" charset="0"/>
              </a:rPr>
              <a:t>etc</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342900"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Phase 3- Kubernetes deployment operation</a:t>
            </a:r>
          </a:p>
          <a:p>
            <a:pPr marL="1085850" lvl="1"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Local machine setup, Helm package manager, CICD Workflows, </a:t>
            </a:r>
            <a:r>
              <a:rPr lang="en-US" dirty="0" err="1">
                <a:latin typeface="Amazon Ember" panose="020B0603020204020204" pitchFamily="34" charset="0"/>
                <a:ea typeface="Amazon Ember" panose="020B0603020204020204" pitchFamily="34" charset="0"/>
                <a:cs typeface="Amazon Ember" panose="020B0603020204020204" pitchFamily="34" charset="0"/>
              </a:rPr>
              <a:t>etc</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342900"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Advanced Topic</a:t>
            </a:r>
          </a:p>
          <a:p>
            <a:pPr marL="1085850" lvl="1" indent="-34290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Best Practices, Future reads</a:t>
            </a:r>
          </a:p>
          <a:p>
            <a:endParaRPr lang="en-US" dirty="0"/>
          </a:p>
        </p:txBody>
      </p:sp>
    </p:spTree>
    <p:extLst>
      <p:ext uri="{BB962C8B-B14F-4D97-AF65-F5344CB8AC3E}">
        <p14:creationId xmlns:p14="http://schemas.microsoft.com/office/powerpoint/2010/main" val="2399798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coreos tecton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25" y="127821"/>
            <a:ext cx="1838632" cy="4919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12956" y="1178792"/>
            <a:ext cx="3460955" cy="3970318"/>
          </a:xfrm>
          <a:prstGeom prst="rect">
            <a:avLst/>
          </a:prstGeom>
          <a:noFill/>
        </p:spPr>
        <p:txBody>
          <a:bodyPr wrap="square" rtlCol="0">
            <a:spAutoFit/>
          </a:bodyPr>
          <a:lstStyle/>
          <a:p>
            <a:pPr marL="285743" indent="-285743">
              <a:buFont typeface="Arial" charset="0"/>
              <a:buChar char="•"/>
            </a:pPr>
            <a:r>
              <a:rPr lang="en-US" dirty="0"/>
              <a:t>Tectonic is an “enterprise distribution” of Kubernetes produced by CoreOS</a:t>
            </a:r>
          </a:p>
          <a:p>
            <a:pPr marL="285743" indent="-285743">
              <a:buFont typeface="Arial" charset="0"/>
              <a:buChar char="•"/>
            </a:pPr>
            <a:endParaRPr lang="en-US" dirty="0"/>
          </a:p>
          <a:p>
            <a:pPr marL="285743" indent="-285743">
              <a:buFont typeface="Arial" charset="0"/>
              <a:buChar char="•"/>
            </a:pPr>
            <a:r>
              <a:rPr lang="en-US" dirty="0"/>
              <a:t>Packaged with most current upstream version of Kubernetes, commercial offering comes with features</a:t>
            </a:r>
          </a:p>
          <a:p>
            <a:pPr marL="628643" lvl="1" indent="-285743">
              <a:buFont typeface="Arial" charset="0"/>
              <a:buChar char="•"/>
            </a:pPr>
            <a:r>
              <a:rPr lang="en-US" dirty="0"/>
              <a:t>Up to 10 nodes can be created with free account</a:t>
            </a:r>
          </a:p>
          <a:p>
            <a:pPr marL="285743" indent="-285743">
              <a:buFont typeface="Arial" charset="0"/>
              <a:buChar char="•"/>
            </a:pPr>
            <a:endParaRPr lang="en-US" dirty="0"/>
          </a:p>
          <a:p>
            <a:pPr marL="285743" indent="-285743">
              <a:buFont typeface="Arial" charset="0"/>
              <a:buChar char="•"/>
            </a:pPr>
            <a:r>
              <a:rPr lang="en-US" dirty="0"/>
              <a:t>Installed using GUI installer or Terraform scripts</a:t>
            </a:r>
          </a:p>
          <a:p>
            <a:pPr marL="285743" indent="-285743">
              <a:buFont typeface="Arial" charset="0"/>
              <a:buChar char="•"/>
            </a:pP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4196" y="1483591"/>
            <a:ext cx="4615674" cy="2400151"/>
          </a:xfrm>
          <a:prstGeom prst="rect">
            <a:avLst/>
          </a:prstGeom>
        </p:spPr>
      </p:pic>
    </p:spTree>
    <p:extLst>
      <p:ext uri="{BB962C8B-B14F-4D97-AF65-F5344CB8AC3E}">
        <p14:creationId xmlns:p14="http://schemas.microsoft.com/office/powerpoint/2010/main" val="1541135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coreos tecton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25" y="127821"/>
            <a:ext cx="1838632" cy="4919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1948" y="1101214"/>
            <a:ext cx="8298426" cy="2862322"/>
          </a:xfrm>
          <a:prstGeom prst="rect">
            <a:avLst/>
          </a:prstGeom>
          <a:noFill/>
        </p:spPr>
        <p:txBody>
          <a:bodyPr wrap="square" rtlCol="0">
            <a:spAutoFit/>
          </a:bodyPr>
          <a:lstStyle/>
          <a:p>
            <a:pPr marL="285743" indent="-285743">
              <a:buFont typeface="Arial" charset="0"/>
              <a:buChar char="•"/>
            </a:pPr>
            <a:r>
              <a:rPr lang="en-US" dirty="0"/>
              <a:t>Self-hosted: uses Kubernetes to schedule and manage its own components</a:t>
            </a:r>
          </a:p>
          <a:p>
            <a:pPr marL="285743" indent="-285743">
              <a:buFont typeface="Arial" charset="0"/>
              <a:buChar char="•"/>
            </a:pPr>
            <a:endParaRPr lang="en-US" dirty="0"/>
          </a:p>
          <a:p>
            <a:pPr marL="285743" indent="-285743">
              <a:buFont typeface="Arial" charset="0"/>
              <a:buChar char="•"/>
            </a:pPr>
            <a:r>
              <a:rPr lang="en-US" dirty="0"/>
              <a:t>Uses “Operators” to provide logic for </a:t>
            </a:r>
            <a:r>
              <a:rPr lang="en-US" i="1" dirty="0"/>
              <a:t>how</a:t>
            </a:r>
            <a:r>
              <a:rPr lang="en-US" dirty="0"/>
              <a:t> to manage Kubernetes and Tectonic components</a:t>
            </a:r>
          </a:p>
          <a:p>
            <a:pPr marL="285743" indent="-285743">
              <a:buFont typeface="Arial" charset="0"/>
              <a:buChar char="•"/>
            </a:pPr>
            <a:endParaRPr lang="en-US" dirty="0"/>
          </a:p>
          <a:p>
            <a:pPr marL="285743" indent="-285743">
              <a:buFont typeface="Arial" charset="0"/>
              <a:buChar char="•"/>
            </a:pPr>
            <a:r>
              <a:rPr lang="en-US" dirty="0"/>
              <a:t>Zero-downtime upgrades of Container Linux and the Cluster itself</a:t>
            </a:r>
          </a:p>
          <a:p>
            <a:pPr marL="285743" indent="-285743">
              <a:buFont typeface="Arial" charset="0"/>
              <a:buChar char="•"/>
            </a:pPr>
            <a:endParaRPr lang="en-US" dirty="0"/>
          </a:p>
          <a:p>
            <a:pPr marL="285743" indent="-285743">
              <a:buFont typeface="Arial" charset="0"/>
              <a:buChar char="•"/>
            </a:pPr>
            <a:r>
              <a:rPr lang="en-US" dirty="0"/>
              <a:t>Generates and manages all TLS components</a:t>
            </a:r>
          </a:p>
          <a:p>
            <a:pPr marL="285743" indent="-285743">
              <a:buFont typeface="Arial" charset="0"/>
              <a:buChar char="•"/>
            </a:pPr>
            <a:endParaRPr lang="en-US" dirty="0"/>
          </a:p>
          <a:p>
            <a:pPr marL="285743" indent="-285743">
              <a:buFont typeface="Arial" charset="0"/>
              <a:buChar char="•"/>
            </a:pPr>
            <a:r>
              <a:rPr lang="en-US" dirty="0"/>
              <a:t>LDAP integration + RBAC</a:t>
            </a:r>
          </a:p>
        </p:txBody>
      </p:sp>
    </p:spTree>
    <p:extLst>
      <p:ext uri="{BB962C8B-B14F-4D97-AF65-F5344CB8AC3E}">
        <p14:creationId xmlns:p14="http://schemas.microsoft.com/office/powerpoint/2010/main" val="2419254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coreos tecton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25" y="127821"/>
            <a:ext cx="1838632" cy="4919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1948" y="1101214"/>
            <a:ext cx="8298426" cy="3693319"/>
          </a:xfrm>
          <a:prstGeom prst="rect">
            <a:avLst/>
          </a:prstGeom>
          <a:noFill/>
        </p:spPr>
        <p:txBody>
          <a:bodyPr wrap="square" rtlCol="0">
            <a:spAutoFit/>
          </a:bodyPr>
          <a:lstStyle/>
          <a:p>
            <a:r>
              <a:rPr lang="en-US" dirty="0"/>
              <a:t>AWS Integrations:</a:t>
            </a:r>
          </a:p>
          <a:p>
            <a:endParaRPr lang="en-US" dirty="0"/>
          </a:p>
          <a:p>
            <a:pPr marL="285743" indent="-285743">
              <a:buFont typeface="Arial" charset="0"/>
              <a:buChar char="•"/>
            </a:pPr>
            <a:r>
              <a:rPr lang="en-US" dirty="0"/>
              <a:t>KMS to encrypt secrets sent to the control plane</a:t>
            </a:r>
          </a:p>
          <a:p>
            <a:pPr marL="285743" indent="-285743">
              <a:buFont typeface="Arial" charset="0"/>
              <a:buChar char="•"/>
            </a:pPr>
            <a:endParaRPr lang="en-US" dirty="0"/>
          </a:p>
          <a:p>
            <a:pPr marL="285743" indent="-285743">
              <a:buFont typeface="Arial" charset="0"/>
              <a:buChar char="•"/>
            </a:pPr>
            <a:r>
              <a:rPr lang="en-US" dirty="0"/>
              <a:t>Intelligent distribution of components across three AZs</a:t>
            </a:r>
          </a:p>
          <a:p>
            <a:pPr marL="285743" indent="-285743">
              <a:buFont typeface="Arial" charset="0"/>
              <a:buChar char="•"/>
            </a:pPr>
            <a:endParaRPr lang="en-US" dirty="0"/>
          </a:p>
          <a:p>
            <a:pPr marL="285743" indent="-285743">
              <a:buFont typeface="Arial" charset="0"/>
              <a:buChar char="•"/>
            </a:pPr>
            <a:r>
              <a:rPr lang="en-US" dirty="0" err="1"/>
              <a:t>Etcd</a:t>
            </a:r>
            <a:r>
              <a:rPr lang="en-US" dirty="0"/>
              <a:t> + S3 backup and restore</a:t>
            </a:r>
          </a:p>
          <a:p>
            <a:pPr marL="285743" indent="-285743">
              <a:buFont typeface="Arial" charset="0"/>
              <a:buChar char="•"/>
            </a:pPr>
            <a:endParaRPr lang="en-US" dirty="0"/>
          </a:p>
          <a:p>
            <a:pPr marL="285743" indent="-285743">
              <a:buFont typeface="Arial" charset="0"/>
              <a:buChar char="•"/>
            </a:pPr>
            <a:r>
              <a:rPr lang="en-US" dirty="0"/>
              <a:t>Route 53 zone configuration</a:t>
            </a:r>
          </a:p>
          <a:p>
            <a:pPr marL="285743" indent="-285743">
              <a:buFont typeface="Arial" charset="0"/>
              <a:buChar char="•"/>
            </a:pPr>
            <a:endParaRPr lang="en-US" dirty="0"/>
          </a:p>
          <a:p>
            <a:pPr marL="285743" indent="-285743">
              <a:buFont typeface="Arial" charset="0"/>
              <a:buChar char="•"/>
            </a:pPr>
            <a:r>
              <a:rPr lang="en-US" dirty="0"/>
              <a:t>ELBs for API server and Nodes</a:t>
            </a:r>
          </a:p>
          <a:p>
            <a:pPr marL="285743" indent="-285743">
              <a:buFont typeface="Arial" charset="0"/>
              <a:buChar char="•"/>
            </a:pPr>
            <a:endParaRPr lang="en-US" dirty="0"/>
          </a:p>
          <a:p>
            <a:pPr marL="285743" indent="-285743">
              <a:buFont typeface="Arial" charset="0"/>
              <a:buChar char="•"/>
            </a:pPr>
            <a:endParaRPr lang="en-US" dirty="0"/>
          </a:p>
        </p:txBody>
      </p:sp>
    </p:spTree>
    <p:extLst>
      <p:ext uri="{BB962C8B-B14F-4D97-AF65-F5344CB8AC3E}">
        <p14:creationId xmlns:p14="http://schemas.microsoft.com/office/powerpoint/2010/main" val="55014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Others: </a:t>
            </a:r>
            <a:r>
              <a:rPr lang="en-US" dirty="0" err="1"/>
              <a:t>Kube</a:t>
            </a:r>
            <a:r>
              <a:rPr lang="en-US" dirty="0"/>
              <a:t>-AWS</a:t>
            </a:r>
          </a:p>
        </p:txBody>
      </p:sp>
      <p:sp>
        <p:nvSpPr>
          <p:cNvPr id="3" name="TextBox 2"/>
          <p:cNvSpPr txBox="1"/>
          <p:nvPr/>
        </p:nvSpPr>
        <p:spPr>
          <a:xfrm>
            <a:off x="501446" y="973394"/>
            <a:ext cx="5987845" cy="3785652"/>
          </a:xfrm>
          <a:prstGeom prst="rect">
            <a:avLst/>
          </a:prstGeom>
          <a:noFill/>
        </p:spPr>
        <p:txBody>
          <a:bodyPr wrap="square" rtlCol="0">
            <a:spAutoFit/>
          </a:bodyPr>
          <a:lstStyle/>
          <a:p>
            <a:pPr marL="514337" indent="-285743">
              <a:buFont typeface="Arial"/>
              <a:buChar char="•"/>
            </a:pPr>
            <a:r>
              <a:rPr lang="en" sz="1600" dirty="0" err="1"/>
              <a:t>github.com</a:t>
            </a:r>
            <a:r>
              <a:rPr lang="en" sz="1600" dirty="0"/>
              <a:t>/</a:t>
            </a:r>
            <a:r>
              <a:rPr lang="en" sz="1600" dirty="0" err="1"/>
              <a:t>coreos</a:t>
            </a:r>
            <a:r>
              <a:rPr lang="en" sz="1600" dirty="0"/>
              <a:t>/</a:t>
            </a:r>
            <a:r>
              <a:rPr lang="en" sz="1600" dirty="0" err="1"/>
              <a:t>kube-aws</a:t>
            </a:r>
            <a:endParaRPr lang="en-US" sz="1600" dirty="0"/>
          </a:p>
          <a:p>
            <a:pPr marL="228594"/>
            <a:endParaRPr lang="en" sz="1600" dirty="0"/>
          </a:p>
          <a:p>
            <a:pPr marL="514337" indent="-285743">
              <a:buFont typeface="Arial"/>
              <a:buChar char="•"/>
            </a:pPr>
            <a:r>
              <a:rPr lang="en" sz="1600" dirty="0" err="1"/>
              <a:t>kube-aws</a:t>
            </a:r>
            <a:r>
              <a:rPr lang="en" sz="1600" dirty="0"/>
              <a:t> is a templating engine for </a:t>
            </a:r>
            <a:r>
              <a:rPr lang="en-US" sz="1600" dirty="0"/>
              <a:t>AWS C</a:t>
            </a:r>
            <a:r>
              <a:rPr lang="en" sz="1600" dirty="0" err="1"/>
              <a:t>loudformation</a:t>
            </a:r>
            <a:r>
              <a:rPr lang="en" sz="1600" dirty="0"/>
              <a:t> </a:t>
            </a:r>
            <a:r>
              <a:rPr lang="en-US" sz="1600" dirty="0"/>
              <a:t>templates</a:t>
            </a:r>
          </a:p>
          <a:p>
            <a:pPr marL="514337" indent="-285743">
              <a:buFont typeface="Arial"/>
              <a:buChar char="•"/>
            </a:pPr>
            <a:endParaRPr lang="en" sz="1600" dirty="0"/>
          </a:p>
          <a:p>
            <a:pPr marL="514337" indent="-285743">
              <a:buFont typeface="Arial"/>
              <a:buChar char="•"/>
            </a:pPr>
            <a:r>
              <a:rPr lang="en" sz="1600" dirty="0"/>
              <a:t>All assets (</a:t>
            </a:r>
            <a:r>
              <a:rPr lang="en" sz="1600" dirty="0" err="1"/>
              <a:t>CloudFormation</a:t>
            </a:r>
            <a:r>
              <a:rPr lang="en" sz="1600" dirty="0"/>
              <a:t>, </a:t>
            </a:r>
            <a:r>
              <a:rPr lang="en" sz="1600" dirty="0" err="1"/>
              <a:t>userdata</a:t>
            </a:r>
            <a:r>
              <a:rPr lang="en" sz="1600" dirty="0"/>
              <a:t> for instances) are declarative templates that can be checked into </a:t>
            </a:r>
            <a:r>
              <a:rPr lang="en" sz="1600" dirty="0" err="1"/>
              <a:t>git</a:t>
            </a:r>
            <a:r>
              <a:rPr lang="en" sz="1600" dirty="0"/>
              <a:t> </a:t>
            </a:r>
            <a:r>
              <a:rPr lang="en-US" sz="1600" dirty="0"/>
              <a:t>and version controlled</a:t>
            </a:r>
          </a:p>
          <a:p>
            <a:pPr marL="514337" indent="-285743">
              <a:buFont typeface="Arial"/>
              <a:buChar char="•"/>
            </a:pPr>
            <a:endParaRPr lang="en" sz="1600" dirty="0"/>
          </a:p>
          <a:p>
            <a:pPr marL="514337" indent="-285743">
              <a:buFont typeface="Arial"/>
              <a:buChar char="•"/>
            </a:pPr>
            <a:r>
              <a:rPr lang="en-US" sz="1600" dirty="0"/>
              <a:t>Uses Amazon </a:t>
            </a:r>
            <a:r>
              <a:rPr lang="en" sz="1600" dirty="0"/>
              <a:t>KMS to encrypt all secrets before putting them into assets files</a:t>
            </a:r>
            <a:r>
              <a:rPr lang="en-US" sz="1600" dirty="0"/>
              <a:t>. Secrets are u</a:t>
            </a:r>
            <a:r>
              <a:rPr lang="en" sz="1600" dirty="0" err="1"/>
              <a:t>nlocked</a:t>
            </a:r>
            <a:r>
              <a:rPr lang="en" sz="1600" dirty="0"/>
              <a:t> once the machines boot into their IAM roles</a:t>
            </a:r>
            <a:endParaRPr lang="en-US" sz="1600" dirty="0"/>
          </a:p>
          <a:p>
            <a:pPr marL="228594"/>
            <a:endParaRPr lang="en" sz="1600" dirty="0"/>
          </a:p>
          <a:p>
            <a:pPr marL="514337" indent="-285743">
              <a:buFont typeface="Arial"/>
              <a:buChar char="•"/>
            </a:pPr>
            <a:r>
              <a:rPr lang="en" sz="1600" dirty="0"/>
              <a:t>Spreading of workers and control plane nodes across AZs</a:t>
            </a:r>
          </a:p>
          <a:p>
            <a:endParaRPr lang="en-US" sz="1600" dirty="0"/>
          </a:p>
        </p:txBody>
      </p:sp>
    </p:spTree>
    <p:extLst>
      <p:ext uri="{BB962C8B-B14F-4D97-AF65-F5344CB8AC3E}">
        <p14:creationId xmlns:p14="http://schemas.microsoft.com/office/powerpoint/2010/main" val="2801248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Others: </a:t>
            </a:r>
            <a:r>
              <a:rPr lang="en-US" dirty="0" err="1"/>
              <a:t>KubeADM</a:t>
            </a:r>
            <a:endParaRPr lang="en-US" dirty="0"/>
          </a:p>
        </p:txBody>
      </p:sp>
      <p:sp>
        <p:nvSpPr>
          <p:cNvPr id="3" name="TextBox 2"/>
          <p:cNvSpPr txBox="1"/>
          <p:nvPr/>
        </p:nvSpPr>
        <p:spPr>
          <a:xfrm>
            <a:off x="432620" y="1140542"/>
            <a:ext cx="7364362" cy="2862322"/>
          </a:xfrm>
          <a:prstGeom prst="rect">
            <a:avLst/>
          </a:prstGeom>
          <a:noFill/>
        </p:spPr>
        <p:txBody>
          <a:bodyPr wrap="square" rtlCol="0">
            <a:spAutoFit/>
          </a:bodyPr>
          <a:lstStyle/>
          <a:p>
            <a:pPr marL="285743" indent="-285743">
              <a:buFont typeface="Arial" charset="0"/>
              <a:buChar char="•"/>
            </a:pPr>
            <a:r>
              <a:rPr lang="en-US" dirty="0"/>
              <a:t>OS level tool for bootstrapping a cluster</a:t>
            </a:r>
          </a:p>
          <a:p>
            <a:pPr marL="285743" indent="-285743">
              <a:buFont typeface="Arial" charset="0"/>
              <a:buChar char="•"/>
            </a:pPr>
            <a:endParaRPr lang="en-US" dirty="0"/>
          </a:p>
          <a:p>
            <a:pPr marL="285743" indent="-285743">
              <a:buFont typeface="Arial" charset="0"/>
              <a:buChar char="•"/>
            </a:pPr>
            <a:r>
              <a:rPr lang="en-US" dirty="0"/>
              <a:t>Does not manage any underlying infrastructure</a:t>
            </a:r>
          </a:p>
          <a:p>
            <a:pPr marL="285743" indent="-285743">
              <a:buFont typeface="Arial" charset="0"/>
              <a:buChar char="•"/>
            </a:pPr>
            <a:endParaRPr lang="en-US" dirty="0"/>
          </a:p>
          <a:p>
            <a:pPr marL="285743" indent="-285743">
              <a:buFont typeface="Arial" charset="0"/>
              <a:buChar char="•"/>
            </a:pPr>
            <a:r>
              <a:rPr lang="en-US" dirty="0"/>
              <a:t>Intended to be used as part of another provisioning tool, i.e. in </a:t>
            </a:r>
            <a:r>
              <a:rPr lang="en-US" dirty="0" err="1"/>
              <a:t>userdata</a:t>
            </a:r>
            <a:r>
              <a:rPr lang="en-US" dirty="0"/>
              <a:t>, </a:t>
            </a:r>
            <a:r>
              <a:rPr lang="en-US" dirty="0" err="1"/>
              <a:t>cloudformation</a:t>
            </a:r>
            <a:r>
              <a:rPr lang="en-US" dirty="0"/>
              <a:t>, terraform, </a:t>
            </a:r>
            <a:r>
              <a:rPr lang="en-US" dirty="0" err="1"/>
              <a:t>etc</a:t>
            </a:r>
            <a:endParaRPr lang="en-US" dirty="0"/>
          </a:p>
          <a:p>
            <a:pPr marL="285743" indent="-285743">
              <a:buFont typeface="Arial" charset="0"/>
              <a:buChar char="•"/>
            </a:pPr>
            <a:endParaRPr lang="en-US" dirty="0"/>
          </a:p>
          <a:p>
            <a:pPr marL="285743" indent="-285743">
              <a:buFont typeface="Arial" charset="0"/>
              <a:buChar char="•"/>
            </a:pPr>
            <a:r>
              <a:rPr lang="en-US" dirty="0"/>
              <a:t>Requires installation of </a:t>
            </a:r>
            <a:r>
              <a:rPr lang="en-US" dirty="0" err="1"/>
              <a:t>docker</a:t>
            </a:r>
            <a:r>
              <a:rPr lang="en-US" dirty="0"/>
              <a:t>, </a:t>
            </a:r>
            <a:r>
              <a:rPr lang="en-US" dirty="0" err="1"/>
              <a:t>kubelet</a:t>
            </a:r>
            <a:r>
              <a:rPr lang="en-US" dirty="0"/>
              <a:t>, </a:t>
            </a:r>
            <a:r>
              <a:rPr lang="en-US" dirty="0" err="1"/>
              <a:t>kubectl</a:t>
            </a:r>
            <a:r>
              <a:rPr lang="en-US" dirty="0"/>
              <a:t> </a:t>
            </a:r>
          </a:p>
          <a:p>
            <a:pPr marL="285743" indent="-285743">
              <a:buFont typeface="Arial" charset="0"/>
              <a:buChar char="•"/>
            </a:pPr>
            <a:endParaRPr lang="en-US" dirty="0"/>
          </a:p>
          <a:p>
            <a:pPr marL="285743" indent="-285743">
              <a:buFont typeface="Arial" charset="0"/>
              <a:buChar char="•"/>
            </a:pPr>
            <a:r>
              <a:rPr lang="en-US" dirty="0"/>
              <a:t>`</a:t>
            </a:r>
            <a:r>
              <a:rPr lang="en-US" dirty="0" err="1"/>
              <a:t>Kubeadm</a:t>
            </a:r>
            <a:r>
              <a:rPr lang="en-US" dirty="0"/>
              <a:t> </a:t>
            </a:r>
            <a:r>
              <a:rPr lang="en-US" dirty="0" err="1"/>
              <a:t>init</a:t>
            </a:r>
            <a:r>
              <a:rPr lang="en-US" dirty="0"/>
              <a:t>` initializes a master, `</a:t>
            </a:r>
            <a:r>
              <a:rPr lang="en-US" dirty="0" err="1"/>
              <a:t>kubeadm</a:t>
            </a:r>
            <a:r>
              <a:rPr lang="en-US" dirty="0"/>
              <a:t> join` joins the cluster</a:t>
            </a:r>
          </a:p>
        </p:txBody>
      </p:sp>
    </p:spTree>
    <p:extLst>
      <p:ext uri="{BB962C8B-B14F-4D97-AF65-F5344CB8AC3E}">
        <p14:creationId xmlns:p14="http://schemas.microsoft.com/office/powerpoint/2010/main" val="3260960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Minikube</a:t>
            </a:r>
            <a:endParaRPr lang="en-US" dirty="0"/>
          </a:p>
        </p:txBody>
      </p:sp>
      <p:sp>
        <p:nvSpPr>
          <p:cNvPr id="3" name="Content Placeholder 2"/>
          <p:cNvSpPr>
            <a:spLocks noGrp="1"/>
          </p:cNvSpPr>
          <p:nvPr>
            <p:ph sz="quarter" idx="10"/>
          </p:nvPr>
        </p:nvSpPr>
        <p:spPr/>
        <p:txBody>
          <a:bodyPr/>
          <a:lstStyle/>
          <a:p>
            <a:r>
              <a:rPr lang="en-US" sz="1600" dirty="0"/>
              <a:t>Runs a single node cluster in a VM</a:t>
            </a:r>
          </a:p>
          <a:p>
            <a:pPr lvl="1"/>
            <a:r>
              <a:rPr lang="en-US" sz="1600" dirty="0"/>
              <a:t>	OSX: </a:t>
            </a:r>
            <a:r>
              <a:rPr lang="en-US" sz="1600" dirty="0" err="1"/>
              <a:t>xhyve</a:t>
            </a:r>
            <a:r>
              <a:rPr lang="en-US" sz="1600" dirty="0"/>
              <a:t>, </a:t>
            </a:r>
            <a:r>
              <a:rPr lang="en-US" sz="1600" dirty="0" err="1"/>
              <a:t>VirtualBox</a:t>
            </a:r>
            <a:r>
              <a:rPr lang="en-US" sz="1600" dirty="0"/>
              <a:t> or VMWare Fusion</a:t>
            </a:r>
          </a:p>
          <a:p>
            <a:pPr lvl="1"/>
            <a:r>
              <a:rPr lang="en-US" sz="1600" dirty="0"/>
              <a:t>	Linux: </a:t>
            </a:r>
            <a:r>
              <a:rPr lang="en-US" sz="1600" dirty="0" err="1"/>
              <a:t>VirtualBox</a:t>
            </a:r>
            <a:r>
              <a:rPr lang="en-US" sz="1600" dirty="0"/>
              <a:t> or </a:t>
            </a:r>
            <a:r>
              <a:rPr lang="en-US" sz="1600" dirty="0" err="1"/>
              <a:t>kvm</a:t>
            </a:r>
            <a:endParaRPr lang="en-US" sz="1600" dirty="0"/>
          </a:p>
          <a:p>
            <a:pPr lvl="1"/>
            <a:r>
              <a:rPr lang="en-US" sz="1600" dirty="0"/>
              <a:t>	Windows: </a:t>
            </a:r>
            <a:r>
              <a:rPr lang="en-US" sz="1600" dirty="0" err="1"/>
              <a:t>VirtualBox</a:t>
            </a:r>
            <a:r>
              <a:rPr lang="en-US" sz="1600" dirty="0"/>
              <a:t> or Hyper-V</a:t>
            </a:r>
          </a:p>
          <a:p>
            <a:r>
              <a:rPr lang="en-US" sz="1600" dirty="0"/>
              <a:t>Targeted for local development</a:t>
            </a:r>
          </a:p>
          <a:p>
            <a:r>
              <a:rPr lang="en-US" sz="1600" dirty="0"/>
              <a:t>Flow</a:t>
            </a:r>
          </a:p>
          <a:p>
            <a:pPr lvl="1"/>
            <a:r>
              <a:rPr lang="en-US" sz="1600" dirty="0"/>
              <a:t>	brew cask install </a:t>
            </a:r>
            <a:r>
              <a:rPr lang="en-US" sz="1600" dirty="0" err="1"/>
              <a:t>minikube</a:t>
            </a:r>
            <a:endParaRPr lang="en-US" sz="1600" dirty="0"/>
          </a:p>
          <a:p>
            <a:pPr lvl="1"/>
            <a:r>
              <a:rPr lang="en-US" sz="1600" dirty="0"/>
              <a:t>	</a:t>
            </a:r>
            <a:r>
              <a:rPr lang="en-US" sz="1600" dirty="0" err="1"/>
              <a:t>minikube</a:t>
            </a:r>
            <a:r>
              <a:rPr lang="en-US" sz="1600" dirty="0"/>
              <a:t> start</a:t>
            </a:r>
          </a:p>
          <a:p>
            <a:pPr lvl="1"/>
            <a:r>
              <a:rPr lang="en-US" sz="1600" dirty="0"/>
              <a:t>	</a:t>
            </a:r>
            <a:r>
              <a:rPr lang="en-US" sz="1600" dirty="0" err="1"/>
              <a:t>kubectl</a:t>
            </a:r>
            <a:r>
              <a:rPr lang="en-US" sz="1600" dirty="0"/>
              <a:t> create </a:t>
            </a:r>
            <a:r>
              <a:rPr lang="mr-IN" sz="1600" dirty="0"/>
              <a:t>–</a:t>
            </a:r>
            <a:r>
              <a:rPr lang="en-US" sz="1600" dirty="0"/>
              <a:t>f &lt;file&gt;</a:t>
            </a:r>
          </a:p>
          <a:p>
            <a:r>
              <a:rPr lang="en-US" sz="1600" dirty="0"/>
              <a:t>https://</a:t>
            </a:r>
            <a:r>
              <a:rPr lang="en-US" sz="1600" dirty="0" err="1"/>
              <a:t>github.com</a:t>
            </a:r>
            <a:r>
              <a:rPr lang="en-US" sz="1600" dirty="0"/>
              <a:t>/</a:t>
            </a:r>
            <a:r>
              <a:rPr lang="en-US" sz="1600" dirty="0" err="1"/>
              <a:t>kubernetes</a:t>
            </a:r>
            <a:r>
              <a:rPr lang="en-US" sz="1600" dirty="0"/>
              <a:t>/</a:t>
            </a:r>
            <a:r>
              <a:rPr lang="en-US" sz="1600" dirty="0" err="1"/>
              <a:t>minikube</a:t>
            </a:r>
            <a:endParaRPr lang="en-US" sz="1600" dirty="0"/>
          </a:p>
        </p:txBody>
      </p:sp>
      <p:pic>
        <p:nvPicPr>
          <p:cNvPr id="4" name="Image" descr="Image"/>
          <p:cNvPicPr>
            <a:picLocks noChangeAspect="1"/>
          </p:cNvPicPr>
          <p:nvPr/>
        </p:nvPicPr>
        <p:blipFill>
          <a:blip r:embed="rId2">
            <a:extLst/>
          </a:blip>
          <a:stretch>
            <a:fillRect/>
          </a:stretch>
        </p:blipFill>
        <p:spPr>
          <a:xfrm>
            <a:off x="6844855" y="36309"/>
            <a:ext cx="2194974" cy="622330"/>
          </a:xfrm>
          <a:prstGeom prst="rect">
            <a:avLst/>
          </a:prstGeom>
          <a:ln w="12700">
            <a:miter lim="400000"/>
          </a:ln>
        </p:spPr>
      </p:pic>
    </p:spTree>
    <p:extLst>
      <p:ext uri="{BB962C8B-B14F-4D97-AF65-F5344CB8AC3E}">
        <p14:creationId xmlns:p14="http://schemas.microsoft.com/office/powerpoint/2010/main" val="3453488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Kubernetes on AWS </a:t>
            </a:r>
            <a:r>
              <a:rPr lang="mr-IN" dirty="0"/>
              <a:t>–</a:t>
            </a:r>
            <a:r>
              <a:rPr lang="en-US" dirty="0"/>
              <a:t> Getting Started</a:t>
            </a:r>
          </a:p>
        </p:txBody>
      </p:sp>
      <p:pic>
        <p:nvPicPr>
          <p:cNvPr id="4" name="Picture 3"/>
          <p:cNvPicPr>
            <a:picLocks noChangeAspect="1"/>
          </p:cNvPicPr>
          <p:nvPr/>
        </p:nvPicPr>
        <p:blipFill>
          <a:blip r:embed="rId3"/>
          <a:stretch>
            <a:fillRect/>
          </a:stretch>
        </p:blipFill>
        <p:spPr>
          <a:xfrm>
            <a:off x="1384806" y="1066074"/>
            <a:ext cx="6080867" cy="4077426"/>
          </a:xfrm>
          <a:prstGeom prst="rect">
            <a:avLst/>
          </a:prstGeom>
        </p:spPr>
      </p:pic>
      <p:sp>
        <p:nvSpPr>
          <p:cNvPr id="5" name="TextBox 4"/>
          <p:cNvSpPr txBox="1"/>
          <p:nvPr/>
        </p:nvSpPr>
        <p:spPr>
          <a:xfrm>
            <a:off x="1366162" y="2089127"/>
            <a:ext cx="6429965" cy="1015663"/>
          </a:xfrm>
          <a:prstGeom prst="rect">
            <a:avLst/>
          </a:prstGeom>
          <a:noFill/>
        </p:spPr>
        <p:txBody>
          <a:bodyPr wrap="none" rtlCol="0">
            <a:spAutoFit/>
          </a:bodyPr>
          <a:lstStyle/>
          <a:p>
            <a:pPr defTabSz="457178"/>
            <a:r>
              <a:rPr lang="en-US" sz="6000" dirty="0" err="1">
                <a:solidFill>
                  <a:srgbClr val="FF0080"/>
                </a:solidFill>
              </a:rPr>
              <a:t>kubernetes-aws.io</a:t>
            </a:r>
            <a:endParaRPr lang="en-US" sz="6000" dirty="0">
              <a:solidFill>
                <a:srgbClr val="FF0080"/>
              </a:solidFill>
            </a:endParaRPr>
          </a:p>
        </p:txBody>
      </p:sp>
    </p:spTree>
    <p:extLst>
      <p:ext uri="{BB962C8B-B14F-4D97-AF65-F5344CB8AC3E}">
        <p14:creationId xmlns:p14="http://schemas.microsoft.com/office/powerpoint/2010/main" val="183862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Kubernetes on AWS </a:t>
            </a:r>
            <a:r>
              <a:rPr lang="mr-IN" dirty="0"/>
              <a:t>–</a:t>
            </a:r>
            <a:r>
              <a:rPr lang="en-US" dirty="0"/>
              <a:t> Workshop</a:t>
            </a:r>
          </a:p>
        </p:txBody>
      </p:sp>
      <p:sp>
        <p:nvSpPr>
          <p:cNvPr id="3" name="Rectangle 2"/>
          <p:cNvSpPr/>
          <p:nvPr/>
        </p:nvSpPr>
        <p:spPr>
          <a:xfrm>
            <a:off x="461560" y="2015342"/>
            <a:ext cx="8821646" cy="507831"/>
          </a:xfrm>
          <a:prstGeom prst="rect">
            <a:avLst/>
          </a:prstGeom>
        </p:spPr>
        <p:txBody>
          <a:bodyPr wrap="none">
            <a:spAutoFit/>
          </a:bodyPr>
          <a:lstStyle/>
          <a:p>
            <a:r>
              <a:rPr lang="en-US" sz="2700" dirty="0"/>
              <a:t>https://</a:t>
            </a:r>
            <a:r>
              <a:rPr lang="en-US" sz="2700" dirty="0" err="1"/>
              <a:t>github.com</a:t>
            </a:r>
            <a:r>
              <a:rPr lang="en-US" sz="2700" dirty="0"/>
              <a:t>/</a:t>
            </a:r>
            <a:r>
              <a:rPr lang="en-US" sz="2700" dirty="0" err="1"/>
              <a:t>arun-gupta</a:t>
            </a:r>
            <a:r>
              <a:rPr lang="en-US" sz="2700" dirty="0"/>
              <a:t>/</a:t>
            </a:r>
            <a:r>
              <a:rPr lang="en-US" sz="2700" dirty="0" err="1"/>
              <a:t>kubernetes</a:t>
            </a:r>
            <a:r>
              <a:rPr lang="en-US" sz="2700" dirty="0"/>
              <a:t>-</a:t>
            </a:r>
            <a:r>
              <a:rPr lang="en-US" sz="2700" dirty="0" err="1"/>
              <a:t>aws</a:t>
            </a:r>
            <a:r>
              <a:rPr lang="en-US" sz="2700" dirty="0"/>
              <a:t>-workshop</a:t>
            </a:r>
          </a:p>
        </p:txBody>
      </p:sp>
    </p:spTree>
    <p:extLst>
      <p:ext uri="{BB962C8B-B14F-4D97-AF65-F5344CB8AC3E}">
        <p14:creationId xmlns:p14="http://schemas.microsoft.com/office/powerpoint/2010/main" val="2299886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a:t>
            </a:r>
          </a:p>
        </p:txBody>
      </p:sp>
    </p:spTree>
    <p:extLst>
      <p:ext uri="{BB962C8B-B14F-4D97-AF65-F5344CB8AC3E}">
        <p14:creationId xmlns:p14="http://schemas.microsoft.com/office/powerpoint/2010/main" val="373613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295" y="194761"/>
            <a:ext cx="8205304" cy="545192"/>
          </a:xfrm>
        </p:spPr>
        <p:txBody>
          <a:bodyPr/>
          <a:lstStyle/>
          <a:p>
            <a:r>
              <a:rPr lang="en-US" dirty="0"/>
              <a:t>CNI Plugins </a:t>
            </a:r>
          </a:p>
        </p:txBody>
      </p:sp>
      <p:sp>
        <p:nvSpPr>
          <p:cNvPr id="5" name="TextBox 4"/>
          <p:cNvSpPr txBox="1"/>
          <p:nvPr/>
        </p:nvSpPr>
        <p:spPr>
          <a:xfrm>
            <a:off x="495300" y="1168401"/>
            <a:ext cx="7810500" cy="2862322"/>
          </a:xfrm>
          <a:prstGeom prst="rect">
            <a:avLst/>
          </a:prstGeom>
          <a:noFill/>
        </p:spPr>
        <p:txBody>
          <a:bodyPr wrap="square" rtlCol="0">
            <a:spAutoFit/>
          </a:bodyPr>
          <a:lstStyle/>
          <a:p>
            <a:pPr marL="285743" indent="-285743" defTabSz="457189">
              <a:buFont typeface="Arial" charset="0"/>
              <a:buChar char="•"/>
            </a:pPr>
            <a:r>
              <a:rPr lang="en-US" dirty="0">
                <a:solidFill>
                  <a:srgbClr val="474746"/>
                </a:solidFill>
              </a:rPr>
              <a:t>The Container Network Interface is a set of specs and libs for writing networking plugins</a:t>
            </a:r>
          </a:p>
          <a:p>
            <a:pPr marL="285743" indent="-285743" defTabSz="457189">
              <a:buFont typeface="Arial" charset="0"/>
              <a:buChar char="•"/>
            </a:pPr>
            <a:endParaRPr lang="en-US" dirty="0">
              <a:solidFill>
                <a:srgbClr val="474746"/>
              </a:solidFill>
            </a:endParaRPr>
          </a:p>
          <a:p>
            <a:pPr marL="285743" indent="-285743" defTabSz="457189">
              <a:buFont typeface="Arial" charset="0"/>
              <a:buChar char="•"/>
            </a:pPr>
            <a:r>
              <a:rPr lang="en-US" dirty="0">
                <a:solidFill>
                  <a:srgbClr val="474746"/>
                </a:solidFill>
              </a:rPr>
              <a:t>Handles standards around namespace and interface configuration </a:t>
            </a:r>
          </a:p>
          <a:p>
            <a:pPr marL="285743" indent="-285743" defTabSz="457189">
              <a:buFont typeface="Arial" charset="0"/>
              <a:buChar char="•"/>
            </a:pPr>
            <a:endParaRPr lang="en-US" dirty="0">
              <a:solidFill>
                <a:srgbClr val="474746"/>
              </a:solidFill>
            </a:endParaRPr>
          </a:p>
          <a:p>
            <a:pPr marL="285743" indent="-285743" defTabSz="457189">
              <a:buFont typeface="Arial" charset="0"/>
              <a:buChar char="•"/>
            </a:pPr>
            <a:r>
              <a:rPr lang="en-US" dirty="0">
                <a:solidFill>
                  <a:srgbClr val="474746"/>
                </a:solidFill>
              </a:rPr>
              <a:t>Configured by passing “—networking CNI” flag in cluster spec; then installing the desired plugin as a </a:t>
            </a:r>
            <a:r>
              <a:rPr lang="en-US" dirty="0" err="1">
                <a:solidFill>
                  <a:srgbClr val="474746"/>
                </a:solidFill>
              </a:rPr>
              <a:t>daemonset</a:t>
            </a:r>
            <a:r>
              <a:rPr lang="en-US" dirty="0">
                <a:solidFill>
                  <a:srgbClr val="474746"/>
                </a:solidFill>
              </a:rPr>
              <a:t> (run once on all hosts)</a:t>
            </a:r>
          </a:p>
          <a:p>
            <a:pPr marL="285743" indent="-285743" defTabSz="457189">
              <a:buFont typeface="Arial" charset="0"/>
              <a:buChar char="•"/>
            </a:pPr>
            <a:endParaRPr lang="en-US" dirty="0">
              <a:solidFill>
                <a:srgbClr val="474746"/>
              </a:solidFill>
            </a:endParaRPr>
          </a:p>
          <a:p>
            <a:pPr marL="285743" indent="-285743" defTabSz="457189">
              <a:buFont typeface="Arial" charset="0"/>
              <a:buChar char="•"/>
            </a:pPr>
            <a:r>
              <a:rPr lang="en-US" dirty="0">
                <a:solidFill>
                  <a:srgbClr val="474746"/>
                </a:solidFill>
              </a:rPr>
              <a:t>CNI standards have allowed for a number of networking approaches in Kubernetes, each with their own advantages and disadvantages</a:t>
            </a:r>
          </a:p>
        </p:txBody>
      </p:sp>
      <p:sp>
        <p:nvSpPr>
          <p:cNvPr id="6" name="TextBox 5"/>
          <p:cNvSpPr txBox="1"/>
          <p:nvPr/>
        </p:nvSpPr>
        <p:spPr>
          <a:xfrm>
            <a:off x="1" y="4775201"/>
            <a:ext cx="5588000" cy="246221"/>
          </a:xfrm>
          <a:prstGeom prst="rect">
            <a:avLst/>
          </a:prstGeom>
          <a:noFill/>
        </p:spPr>
        <p:txBody>
          <a:bodyPr wrap="square" rtlCol="0">
            <a:spAutoFit/>
          </a:bodyPr>
          <a:lstStyle/>
          <a:p>
            <a:pPr defTabSz="457189"/>
            <a:r>
              <a:rPr lang="en-US" sz="1000" dirty="0">
                <a:solidFill>
                  <a:srgbClr val="474746"/>
                </a:solidFill>
                <a:hlinkClick r:id="rId3"/>
              </a:rPr>
              <a:t>https://github.com/containernetworking/cni/blob/master/SPEC.md</a:t>
            </a:r>
            <a:r>
              <a:rPr lang="en-US" sz="1000" dirty="0">
                <a:solidFill>
                  <a:srgbClr val="474746"/>
                </a:solidFill>
              </a:rPr>
              <a:t> </a:t>
            </a:r>
            <a:r>
              <a:rPr lang="en-US" sz="1000" dirty="0">
                <a:solidFill>
                  <a:srgbClr val="474746"/>
                </a:solidFill>
                <a:sym typeface="Wingdings"/>
              </a:rPr>
              <a:t> you should read this</a:t>
            </a:r>
            <a:endParaRPr lang="en-US" sz="1000" dirty="0">
              <a:solidFill>
                <a:srgbClr val="474746"/>
              </a:solidFill>
            </a:endParaRPr>
          </a:p>
        </p:txBody>
      </p:sp>
    </p:spTree>
    <p:extLst>
      <p:ext uri="{BB962C8B-B14F-4D97-AF65-F5344CB8AC3E}">
        <p14:creationId xmlns:p14="http://schemas.microsoft.com/office/powerpoint/2010/main" val="3303437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B4782-F0DA-1347-BF7F-DD72A8C34439}"/>
              </a:ext>
            </a:extLst>
          </p:cNvPr>
          <p:cNvSpPr>
            <a:spLocks noGrp="1"/>
          </p:cNvSpPr>
          <p:nvPr>
            <p:ph type="title"/>
          </p:nvPr>
        </p:nvSpPr>
        <p:spPr/>
        <p:txBody>
          <a:bodyPr/>
          <a:lstStyle/>
          <a:p>
            <a:r>
              <a:rPr lang="en-US" dirty="0"/>
              <a:t>Lab Instructor</a:t>
            </a:r>
          </a:p>
        </p:txBody>
      </p:sp>
      <p:pic>
        <p:nvPicPr>
          <p:cNvPr id="4" name="그림 6">
            <a:extLst>
              <a:ext uri="{FF2B5EF4-FFF2-40B4-BE49-F238E27FC236}">
                <a16:creationId xmlns:a16="http://schemas.microsoft.com/office/drawing/2014/main" id="{45B5FB22-9AB8-7D46-862D-A4366ECE5106}"/>
              </a:ext>
            </a:extLst>
          </p:cNvPr>
          <p:cNvPicPr>
            <a:picLocks noChangeAspect="1"/>
          </p:cNvPicPr>
          <p:nvPr/>
        </p:nvPicPr>
        <p:blipFill>
          <a:blip r:embed="rId2"/>
          <a:stretch>
            <a:fillRect/>
          </a:stretch>
        </p:blipFill>
        <p:spPr>
          <a:xfrm>
            <a:off x="336789" y="1513548"/>
            <a:ext cx="1314450" cy="2114550"/>
          </a:xfrm>
          <a:prstGeom prst="rect">
            <a:avLst/>
          </a:prstGeom>
        </p:spPr>
      </p:pic>
      <p:pic>
        <p:nvPicPr>
          <p:cNvPr id="5" name="Picture 4">
            <a:extLst>
              <a:ext uri="{FF2B5EF4-FFF2-40B4-BE49-F238E27FC236}">
                <a16:creationId xmlns:a16="http://schemas.microsoft.com/office/drawing/2014/main" id="{2FCBBE1C-05C1-B54A-9EE0-8A9D145F639B}"/>
              </a:ext>
            </a:extLst>
          </p:cNvPr>
          <p:cNvPicPr>
            <a:picLocks noChangeAspect="1"/>
          </p:cNvPicPr>
          <p:nvPr/>
        </p:nvPicPr>
        <p:blipFill>
          <a:blip r:embed="rId3"/>
          <a:stretch>
            <a:fillRect/>
          </a:stretch>
        </p:blipFill>
        <p:spPr>
          <a:xfrm>
            <a:off x="4531950" y="1513548"/>
            <a:ext cx="1327150" cy="2137410"/>
          </a:xfrm>
          <a:prstGeom prst="rect">
            <a:avLst/>
          </a:prstGeom>
        </p:spPr>
      </p:pic>
      <p:pic>
        <p:nvPicPr>
          <p:cNvPr id="7" name="Picture 6">
            <a:extLst>
              <a:ext uri="{FF2B5EF4-FFF2-40B4-BE49-F238E27FC236}">
                <a16:creationId xmlns:a16="http://schemas.microsoft.com/office/drawing/2014/main" id="{165E3692-3BC2-9F4F-9690-EFAC7FD150DD}"/>
              </a:ext>
            </a:extLst>
          </p:cNvPr>
          <p:cNvPicPr>
            <a:picLocks noChangeAspect="1"/>
          </p:cNvPicPr>
          <p:nvPr/>
        </p:nvPicPr>
        <p:blipFill>
          <a:blip r:embed="rId4"/>
          <a:stretch>
            <a:fillRect/>
          </a:stretch>
        </p:blipFill>
        <p:spPr>
          <a:xfrm>
            <a:off x="7329994" y="1513548"/>
            <a:ext cx="1327150" cy="2123440"/>
          </a:xfrm>
          <a:prstGeom prst="rect">
            <a:avLst/>
          </a:prstGeom>
        </p:spPr>
      </p:pic>
      <p:pic>
        <p:nvPicPr>
          <p:cNvPr id="9" name="Picture 8">
            <a:extLst>
              <a:ext uri="{FF2B5EF4-FFF2-40B4-BE49-F238E27FC236}">
                <a16:creationId xmlns:a16="http://schemas.microsoft.com/office/drawing/2014/main" id="{5D4DF8E5-8C88-2842-9276-72631C6093B5}"/>
              </a:ext>
            </a:extLst>
          </p:cNvPr>
          <p:cNvPicPr>
            <a:picLocks noChangeAspect="1"/>
          </p:cNvPicPr>
          <p:nvPr/>
        </p:nvPicPr>
        <p:blipFill>
          <a:blip r:embed="rId5"/>
          <a:stretch>
            <a:fillRect/>
          </a:stretch>
        </p:blipFill>
        <p:spPr>
          <a:xfrm>
            <a:off x="5930972" y="1513548"/>
            <a:ext cx="1327150" cy="2130425"/>
          </a:xfrm>
          <a:prstGeom prst="rect">
            <a:avLst/>
          </a:prstGeom>
        </p:spPr>
      </p:pic>
      <p:pic>
        <p:nvPicPr>
          <p:cNvPr id="11" name="Picture 10">
            <a:extLst>
              <a:ext uri="{FF2B5EF4-FFF2-40B4-BE49-F238E27FC236}">
                <a16:creationId xmlns:a16="http://schemas.microsoft.com/office/drawing/2014/main" id="{9861AD10-2446-EF44-862D-8B70721E104A}"/>
              </a:ext>
            </a:extLst>
          </p:cNvPr>
          <p:cNvPicPr>
            <a:picLocks noChangeAspect="1"/>
          </p:cNvPicPr>
          <p:nvPr/>
        </p:nvPicPr>
        <p:blipFill>
          <a:blip r:embed="rId6"/>
          <a:stretch>
            <a:fillRect/>
          </a:stretch>
        </p:blipFill>
        <p:spPr>
          <a:xfrm>
            <a:off x="1733906" y="1513548"/>
            <a:ext cx="1327150" cy="2123440"/>
          </a:xfrm>
          <a:prstGeom prst="rect">
            <a:avLst/>
          </a:prstGeom>
        </p:spPr>
      </p:pic>
      <p:pic>
        <p:nvPicPr>
          <p:cNvPr id="13" name="Picture 12">
            <a:extLst>
              <a:ext uri="{FF2B5EF4-FFF2-40B4-BE49-F238E27FC236}">
                <a16:creationId xmlns:a16="http://schemas.microsoft.com/office/drawing/2014/main" id="{D8A9019B-5F10-DA44-8888-8641FC7DC871}"/>
              </a:ext>
            </a:extLst>
          </p:cNvPr>
          <p:cNvPicPr>
            <a:picLocks noChangeAspect="1"/>
          </p:cNvPicPr>
          <p:nvPr/>
        </p:nvPicPr>
        <p:blipFill>
          <a:blip r:embed="rId7"/>
          <a:stretch>
            <a:fillRect/>
          </a:stretch>
        </p:blipFill>
        <p:spPr>
          <a:xfrm>
            <a:off x="3132928" y="1513548"/>
            <a:ext cx="1327150" cy="2123440"/>
          </a:xfrm>
          <a:prstGeom prst="rect">
            <a:avLst/>
          </a:prstGeom>
        </p:spPr>
      </p:pic>
    </p:spTree>
    <p:extLst>
      <p:ext uri="{BB962C8B-B14F-4D97-AF65-F5344CB8AC3E}">
        <p14:creationId xmlns:p14="http://schemas.microsoft.com/office/powerpoint/2010/main" val="3507181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Overlay Networks</a:t>
            </a:r>
          </a:p>
        </p:txBody>
      </p:sp>
      <p:pic>
        <p:nvPicPr>
          <p:cNvPr id="3" name="Picture 2"/>
          <p:cNvPicPr/>
          <p:nvPr/>
        </p:nvPicPr>
        <p:blipFill>
          <a:blip r:embed="rId3"/>
          <a:stretch>
            <a:fillRect/>
          </a:stretch>
        </p:blipFill>
        <p:spPr>
          <a:xfrm>
            <a:off x="2032979" y="1364968"/>
            <a:ext cx="4348074" cy="2519696"/>
          </a:xfrm>
          <a:prstGeom prst="rect">
            <a:avLst/>
          </a:prstGeom>
        </p:spPr>
      </p:pic>
      <p:sp>
        <p:nvSpPr>
          <p:cNvPr id="4" name="Rectangle 3"/>
          <p:cNvSpPr/>
          <p:nvPr/>
        </p:nvSpPr>
        <p:spPr>
          <a:xfrm>
            <a:off x="-872536" y="4897280"/>
            <a:ext cx="5811031" cy="246221"/>
          </a:xfrm>
          <a:prstGeom prst="rect">
            <a:avLst/>
          </a:prstGeom>
        </p:spPr>
        <p:txBody>
          <a:bodyPr wrap="square">
            <a:spAutoFit/>
          </a:bodyPr>
          <a:lstStyle/>
          <a:p>
            <a:pPr algn="ctr" defTabSz="457189"/>
            <a:r>
              <a:rPr lang="en-US" sz="1000" dirty="0">
                <a:solidFill>
                  <a:srgbClr val="474746"/>
                </a:solidFill>
                <a:latin typeface="Calibri" charset="0"/>
                <a:ea typeface="Calibri" charset="0"/>
                <a:cs typeface="Times New Roman" charset="0"/>
              </a:rPr>
              <a:t>http://</a:t>
            </a:r>
            <a:r>
              <a:rPr lang="en-US" sz="1000" dirty="0" err="1">
                <a:solidFill>
                  <a:srgbClr val="474746"/>
                </a:solidFill>
                <a:latin typeface="Calibri" charset="0"/>
                <a:ea typeface="Calibri" charset="0"/>
                <a:cs typeface="Times New Roman" charset="0"/>
              </a:rPr>
              <a:t>blog.nigelpoulton.com</a:t>
            </a:r>
            <a:r>
              <a:rPr lang="en-US" sz="1000" dirty="0">
                <a:solidFill>
                  <a:srgbClr val="474746"/>
                </a:solidFill>
                <a:latin typeface="Calibri" charset="0"/>
                <a:ea typeface="Calibri" charset="0"/>
                <a:cs typeface="Times New Roman" charset="0"/>
              </a:rPr>
              <a:t>/demystifying-</a:t>
            </a:r>
            <a:r>
              <a:rPr lang="en-US" sz="1000" dirty="0" err="1">
                <a:solidFill>
                  <a:srgbClr val="474746"/>
                </a:solidFill>
                <a:latin typeface="Calibri" charset="0"/>
                <a:ea typeface="Calibri" charset="0"/>
                <a:cs typeface="Times New Roman" charset="0"/>
              </a:rPr>
              <a:t>docker</a:t>
            </a:r>
            <a:r>
              <a:rPr lang="en-US" sz="1000" dirty="0">
                <a:solidFill>
                  <a:srgbClr val="474746"/>
                </a:solidFill>
                <a:latin typeface="Calibri" charset="0"/>
                <a:ea typeface="Calibri" charset="0"/>
                <a:cs typeface="Times New Roman" charset="0"/>
              </a:rPr>
              <a:t>-overlay-networking/</a:t>
            </a:r>
          </a:p>
        </p:txBody>
      </p:sp>
    </p:spTree>
    <p:extLst>
      <p:ext uri="{BB962C8B-B14F-4D97-AF65-F5344CB8AC3E}">
        <p14:creationId xmlns:p14="http://schemas.microsoft.com/office/powerpoint/2010/main" val="1508859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35506" y="1174646"/>
            <a:ext cx="2915587" cy="2800767"/>
          </a:xfrm>
          <a:prstGeom prst="rect">
            <a:avLst/>
          </a:prstGeom>
          <a:noFill/>
        </p:spPr>
        <p:txBody>
          <a:bodyPr wrap="square" rtlCol="0">
            <a:spAutoFit/>
          </a:bodyPr>
          <a:lstStyle/>
          <a:p>
            <a:pPr marL="285743" indent="-285743" defTabSz="457189">
              <a:buFont typeface="Arial" charset="0"/>
              <a:buChar char="•"/>
            </a:pPr>
            <a:r>
              <a:rPr lang="en-US" sz="1600" dirty="0">
                <a:solidFill>
                  <a:srgbClr val="474746"/>
                </a:solidFill>
              </a:rPr>
              <a:t>CoreOS project</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Stores configuration data in </a:t>
            </a:r>
            <a:r>
              <a:rPr lang="en-US" sz="1600" dirty="0" err="1">
                <a:solidFill>
                  <a:srgbClr val="474746"/>
                </a:solidFill>
              </a:rPr>
              <a:t>etcd</a:t>
            </a:r>
            <a:endParaRPr lang="en-US" sz="1600" dirty="0">
              <a:solidFill>
                <a:srgbClr val="474746"/>
              </a:solidFill>
            </a:endParaRP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err="1">
                <a:solidFill>
                  <a:srgbClr val="474746"/>
                </a:solidFill>
              </a:rPr>
              <a:t>VXLan</a:t>
            </a:r>
            <a:r>
              <a:rPr lang="en-US" sz="1600" dirty="0">
                <a:solidFill>
                  <a:srgbClr val="474746"/>
                </a:solidFill>
              </a:rPr>
              <a:t> for L2 </a:t>
            </a:r>
            <a:r>
              <a:rPr lang="en-US" sz="1600" dirty="0" err="1">
                <a:solidFill>
                  <a:srgbClr val="474746"/>
                </a:solidFill>
              </a:rPr>
              <a:t>encap</a:t>
            </a:r>
            <a:r>
              <a:rPr lang="en-US" sz="1600" dirty="0">
                <a:solidFill>
                  <a:srgbClr val="474746"/>
                </a:solidFill>
              </a:rPr>
              <a:t> (default)</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Each pod gets a /24 subnet on the flannel /16 overlay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05" y="146203"/>
            <a:ext cx="1797987" cy="548167"/>
          </a:xfrm>
          <a:prstGeom prst="rect">
            <a:avLst/>
          </a:prstGeom>
        </p:spPr>
      </p:pic>
      <p:pic>
        <p:nvPicPr>
          <p:cNvPr id="8" name="Picture 7"/>
          <p:cNvPicPr/>
          <p:nvPr/>
        </p:nvPicPr>
        <p:blipFill>
          <a:blip r:embed="rId4"/>
          <a:stretch>
            <a:fillRect/>
          </a:stretch>
        </p:blipFill>
        <p:spPr>
          <a:xfrm>
            <a:off x="4156023" y="1174646"/>
            <a:ext cx="4197246" cy="2893439"/>
          </a:xfrm>
          <a:prstGeom prst="rect">
            <a:avLst/>
          </a:prstGeom>
        </p:spPr>
      </p:pic>
    </p:spTree>
    <p:extLst>
      <p:ext uri="{BB962C8B-B14F-4D97-AF65-F5344CB8AC3E}">
        <p14:creationId xmlns:p14="http://schemas.microsoft.com/office/powerpoint/2010/main" val="2678033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712" y="172389"/>
            <a:ext cx="1902166" cy="495716"/>
          </a:xfrm>
          <a:prstGeom prst="rect">
            <a:avLst/>
          </a:prstGeom>
        </p:spPr>
      </p:pic>
      <p:sp>
        <p:nvSpPr>
          <p:cNvPr id="5" name="TextBox 4"/>
          <p:cNvSpPr txBox="1"/>
          <p:nvPr/>
        </p:nvSpPr>
        <p:spPr>
          <a:xfrm>
            <a:off x="449706" y="996846"/>
            <a:ext cx="2915587" cy="3293209"/>
          </a:xfrm>
          <a:prstGeom prst="rect">
            <a:avLst/>
          </a:prstGeom>
          <a:noFill/>
        </p:spPr>
        <p:txBody>
          <a:bodyPr wrap="square" rtlCol="0">
            <a:spAutoFit/>
          </a:bodyPr>
          <a:lstStyle/>
          <a:p>
            <a:pPr marL="285743" indent="-285743" defTabSz="457189">
              <a:buFont typeface="Arial" charset="0"/>
              <a:buChar char="•"/>
            </a:pPr>
            <a:r>
              <a:rPr lang="en-US" sz="1600" dirty="0">
                <a:solidFill>
                  <a:srgbClr val="474746"/>
                </a:solidFill>
              </a:rPr>
              <a:t>Open source project owned by </a:t>
            </a:r>
            <a:r>
              <a:rPr lang="en-US" sz="1600" dirty="0" err="1">
                <a:solidFill>
                  <a:srgbClr val="474746"/>
                </a:solidFill>
              </a:rPr>
              <a:t>Weaveworks</a:t>
            </a:r>
            <a:endParaRPr lang="en-US" sz="1600" dirty="0">
              <a:solidFill>
                <a:srgbClr val="474746"/>
              </a:solidFill>
            </a:endParaRP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No backing k/v store required; cluster state replicated in memory</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Supports multicast + </a:t>
            </a:r>
            <a:r>
              <a:rPr lang="en-US" sz="1600" dirty="0" err="1">
                <a:solidFill>
                  <a:srgbClr val="474746"/>
                </a:solidFill>
              </a:rPr>
              <a:t>NaCL</a:t>
            </a:r>
            <a:r>
              <a:rPr lang="en-US" sz="1600" dirty="0">
                <a:solidFill>
                  <a:srgbClr val="474746"/>
                </a:solidFill>
              </a:rPr>
              <a:t> encryption</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Has DNS service discovery and load balancing built in</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5293" y="1399581"/>
            <a:ext cx="5055757" cy="2241517"/>
          </a:xfrm>
          <a:prstGeom prst="rect">
            <a:avLst/>
          </a:prstGeom>
        </p:spPr>
      </p:pic>
    </p:spTree>
    <p:extLst>
      <p:ext uri="{BB962C8B-B14F-4D97-AF65-F5344CB8AC3E}">
        <p14:creationId xmlns:p14="http://schemas.microsoft.com/office/powerpoint/2010/main" val="3740089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Overlay Networks</a:t>
            </a:r>
          </a:p>
        </p:txBody>
      </p:sp>
      <p:sp>
        <p:nvSpPr>
          <p:cNvPr id="5" name="TextBox 4"/>
          <p:cNvSpPr txBox="1"/>
          <p:nvPr/>
        </p:nvSpPr>
        <p:spPr>
          <a:xfrm>
            <a:off x="336790" y="1527346"/>
            <a:ext cx="3507068" cy="2800767"/>
          </a:xfrm>
          <a:prstGeom prst="rect">
            <a:avLst/>
          </a:prstGeom>
          <a:noFill/>
        </p:spPr>
        <p:txBody>
          <a:bodyPr wrap="square" rtlCol="0">
            <a:spAutoFit/>
          </a:bodyPr>
          <a:lstStyle/>
          <a:p>
            <a:pPr marL="285743" indent="-285743" defTabSz="457189">
              <a:buFont typeface="Arial" charset="0"/>
              <a:buChar char="•"/>
            </a:pPr>
            <a:r>
              <a:rPr lang="en-US" sz="1600" dirty="0">
                <a:solidFill>
                  <a:srgbClr val="474746"/>
                </a:solidFill>
              </a:rPr>
              <a:t>Agnostic to underlying topology and platform</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Can easily span networks and platforms</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Some offer cool functionality (encryption, multicast)</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No cluster size limitations due to routes or hosts</a:t>
            </a:r>
          </a:p>
        </p:txBody>
      </p:sp>
      <p:sp>
        <p:nvSpPr>
          <p:cNvPr id="6" name="TextBox 5"/>
          <p:cNvSpPr txBox="1"/>
          <p:nvPr/>
        </p:nvSpPr>
        <p:spPr>
          <a:xfrm>
            <a:off x="4229236" y="1527346"/>
            <a:ext cx="3507068" cy="2800767"/>
          </a:xfrm>
          <a:prstGeom prst="rect">
            <a:avLst/>
          </a:prstGeom>
          <a:noFill/>
        </p:spPr>
        <p:txBody>
          <a:bodyPr wrap="square" rtlCol="0">
            <a:spAutoFit/>
          </a:bodyPr>
          <a:lstStyle/>
          <a:p>
            <a:pPr marL="285743" indent="-285743" defTabSz="457189">
              <a:buFont typeface="Arial" charset="0"/>
              <a:buChar char="•"/>
            </a:pPr>
            <a:r>
              <a:rPr lang="en-US" sz="1600" dirty="0">
                <a:solidFill>
                  <a:srgbClr val="474746"/>
                </a:solidFill>
              </a:rPr>
              <a:t>Can be difficult to troubleshoot due to encapsulation</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Require port mapping on host or load balancers for access from other networks</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Performance overhead</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Can’t use security groups</a:t>
            </a:r>
          </a:p>
          <a:p>
            <a:pPr marL="285743" indent="-285743" defTabSz="457189">
              <a:buFont typeface="Arial" charset="0"/>
              <a:buChar char="•"/>
            </a:pPr>
            <a:endParaRPr lang="en-US" sz="1600" dirty="0">
              <a:solidFill>
                <a:srgbClr val="474746"/>
              </a:solidFill>
            </a:endParaRPr>
          </a:p>
        </p:txBody>
      </p:sp>
      <p:sp>
        <p:nvSpPr>
          <p:cNvPr id="7" name="TextBox 6"/>
          <p:cNvSpPr txBox="1"/>
          <p:nvPr/>
        </p:nvSpPr>
        <p:spPr>
          <a:xfrm>
            <a:off x="554637" y="801975"/>
            <a:ext cx="1678898" cy="369332"/>
          </a:xfrm>
          <a:prstGeom prst="rect">
            <a:avLst/>
          </a:prstGeom>
          <a:noFill/>
        </p:spPr>
        <p:txBody>
          <a:bodyPr wrap="square" rtlCol="0">
            <a:spAutoFit/>
          </a:bodyPr>
          <a:lstStyle/>
          <a:p>
            <a:pPr defTabSz="457189"/>
            <a:r>
              <a:rPr lang="en-US" b="1" dirty="0">
                <a:solidFill>
                  <a:srgbClr val="474746"/>
                </a:solidFill>
              </a:rPr>
              <a:t>Pros:</a:t>
            </a:r>
          </a:p>
        </p:txBody>
      </p:sp>
      <p:sp>
        <p:nvSpPr>
          <p:cNvPr id="8" name="TextBox 7"/>
          <p:cNvSpPr txBox="1"/>
          <p:nvPr/>
        </p:nvSpPr>
        <p:spPr>
          <a:xfrm>
            <a:off x="4567003" y="801975"/>
            <a:ext cx="1678898" cy="369332"/>
          </a:xfrm>
          <a:prstGeom prst="rect">
            <a:avLst/>
          </a:prstGeom>
          <a:noFill/>
        </p:spPr>
        <p:txBody>
          <a:bodyPr wrap="square" rtlCol="0">
            <a:spAutoFit/>
          </a:bodyPr>
          <a:lstStyle/>
          <a:p>
            <a:pPr defTabSz="457189"/>
            <a:r>
              <a:rPr lang="en-US" b="1" dirty="0">
                <a:solidFill>
                  <a:srgbClr val="474746"/>
                </a:solidFill>
              </a:rPr>
              <a:t>Cons:</a:t>
            </a:r>
          </a:p>
        </p:txBody>
      </p:sp>
    </p:spTree>
    <p:extLst>
      <p:ext uri="{BB962C8B-B14F-4D97-AF65-F5344CB8AC3E}">
        <p14:creationId xmlns:p14="http://schemas.microsoft.com/office/powerpoint/2010/main" val="3132943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48" y="128720"/>
            <a:ext cx="1941225" cy="637999"/>
          </a:xfrm>
          <a:prstGeom prst="rect">
            <a:avLst/>
          </a:prstGeom>
        </p:spPr>
      </p:pic>
      <p:sp>
        <p:nvSpPr>
          <p:cNvPr id="6" name="Rounded Rectangle 5"/>
          <p:cNvSpPr/>
          <p:nvPr/>
        </p:nvSpPr>
        <p:spPr>
          <a:xfrm>
            <a:off x="1529206" y="1161955"/>
            <a:ext cx="3026699" cy="324619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474746"/>
              </a:solidFill>
              <a:cs typeface="Arial"/>
            </a:endParaRPr>
          </a:p>
        </p:txBody>
      </p:sp>
      <p:sp>
        <p:nvSpPr>
          <p:cNvPr id="7" name="TextBox 35"/>
          <p:cNvSpPr txBox="1">
            <a:spLocks noChangeArrowheads="1"/>
          </p:cNvSpPr>
          <p:nvPr/>
        </p:nvSpPr>
        <p:spPr bwMode="auto">
          <a:xfrm>
            <a:off x="2108665" y="4437634"/>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474746"/>
                </a:solidFill>
                <a:ea typeface="Verdana" pitchFamily="34" charset="0"/>
                <a:cs typeface="Helvetica Neue"/>
              </a:rPr>
              <a:t>VPC – 10.0.0.0/16</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681" y="899533"/>
            <a:ext cx="623984" cy="407323"/>
          </a:xfrm>
          <a:prstGeom prst="rect">
            <a:avLst/>
          </a:prstGeom>
        </p:spPr>
      </p:pic>
      <p:sp>
        <p:nvSpPr>
          <p:cNvPr id="10" name="Rounded Rectangle 9"/>
          <p:cNvSpPr/>
          <p:nvPr/>
        </p:nvSpPr>
        <p:spPr>
          <a:xfrm>
            <a:off x="5427623" y="1730820"/>
            <a:ext cx="1751013"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474746"/>
              </a:solidFill>
              <a:cs typeface="Aria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0386" y="1561608"/>
            <a:ext cx="353854" cy="366959"/>
          </a:xfrm>
          <a:prstGeom prst="rect">
            <a:avLst/>
          </a:prstGeom>
        </p:spPr>
      </p:pic>
      <p:sp>
        <p:nvSpPr>
          <p:cNvPr id="14" name="TextBox 13"/>
          <p:cNvSpPr txBox="1"/>
          <p:nvPr/>
        </p:nvSpPr>
        <p:spPr>
          <a:xfrm>
            <a:off x="1660681" y="2413747"/>
            <a:ext cx="640080" cy="274320"/>
          </a:xfrm>
          <a:prstGeom prst="rect">
            <a:avLst/>
          </a:prstGeom>
          <a:noFill/>
        </p:spPr>
        <p:txBody>
          <a:bodyPr wrap="square" lIns="0" tIns="0" rIns="0" bIns="0" rtlCol="0" anchor="t">
            <a:noAutofit/>
          </a:bodyPr>
          <a:lstStyle/>
          <a:p>
            <a:pPr algn="ctr" defTabSz="457189"/>
            <a:r>
              <a:rPr lang="en-US" sz="800" b="1" dirty="0">
                <a:solidFill>
                  <a:srgbClr val="474746"/>
                </a:solidFill>
              </a:rPr>
              <a:t>instance1</a:t>
            </a:r>
            <a:endParaRPr lang="en-US" sz="1400" b="1" dirty="0">
              <a:solidFill>
                <a:srgbClr val="474746"/>
              </a:solidFill>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332" y="1730821"/>
            <a:ext cx="544781" cy="564959"/>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0497" y="1730821"/>
            <a:ext cx="544781" cy="564959"/>
          </a:xfrm>
          <a:prstGeom prst="rect">
            <a:avLst/>
          </a:prstGeom>
        </p:spPr>
      </p:pic>
      <p:sp>
        <p:nvSpPr>
          <p:cNvPr id="18" name="TextBox 35"/>
          <p:cNvSpPr txBox="1">
            <a:spLocks noChangeArrowheads="1"/>
          </p:cNvSpPr>
          <p:nvPr/>
        </p:nvSpPr>
        <p:spPr bwMode="auto">
          <a:xfrm>
            <a:off x="1161757" y="2509540"/>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474746"/>
                </a:solidFill>
                <a:ea typeface="Verdana" pitchFamily="34" charset="0"/>
                <a:cs typeface="Helvetica Neue"/>
              </a:rPr>
              <a:t>10.0.0.10</a:t>
            </a:r>
          </a:p>
        </p:txBody>
      </p:sp>
      <p:sp>
        <p:nvSpPr>
          <p:cNvPr id="19" name="TextBox 35"/>
          <p:cNvSpPr txBox="1">
            <a:spLocks noChangeArrowheads="1"/>
          </p:cNvSpPr>
          <p:nvPr/>
        </p:nvSpPr>
        <p:spPr bwMode="auto">
          <a:xfrm>
            <a:off x="5492214" y="3595322"/>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474746"/>
                </a:solidFill>
                <a:ea typeface="Verdana" pitchFamily="34" charset="0"/>
                <a:cs typeface="Helvetica Neue"/>
              </a:rPr>
              <a:t>10.0.0.12</a:t>
            </a:r>
          </a:p>
        </p:txBody>
      </p:sp>
      <p:sp>
        <p:nvSpPr>
          <p:cNvPr id="20" name="Rounded Rectangle 19"/>
          <p:cNvSpPr/>
          <p:nvPr/>
        </p:nvSpPr>
        <p:spPr>
          <a:xfrm>
            <a:off x="1854314" y="1466232"/>
            <a:ext cx="2409825" cy="453041"/>
          </a:xfrm>
          <a:prstGeom prst="roundRect">
            <a:avLst>
              <a:gd name="adj" fmla="val 9818"/>
            </a:avLst>
          </a:prstGeom>
          <a:noFill/>
          <a:ln w="1905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474746"/>
              </a:solidFill>
              <a:latin typeface="Helvetica Neue"/>
              <a:cs typeface="Helvetica Neue"/>
            </a:endParaRPr>
          </a:p>
        </p:txBody>
      </p:sp>
      <p:sp>
        <p:nvSpPr>
          <p:cNvPr id="21" name="TextBox 35"/>
          <p:cNvSpPr txBox="1">
            <a:spLocks noChangeArrowheads="1"/>
          </p:cNvSpPr>
          <p:nvPr/>
        </p:nvSpPr>
        <p:spPr bwMode="auto">
          <a:xfrm>
            <a:off x="2180889" y="1475934"/>
            <a:ext cx="1621832" cy="369332"/>
          </a:xfrm>
          <a:prstGeom prst="rect">
            <a:avLst/>
          </a:prstGeom>
          <a:noFill/>
          <a:ln w="9525">
            <a:noFill/>
            <a:miter lim="800000"/>
            <a:headEnd/>
            <a:tailEnd/>
          </a:ln>
        </p:spPr>
        <p:txBody>
          <a:bodyPr wrap="square">
            <a:spAutoFit/>
          </a:bodyPr>
          <a:lstStyle/>
          <a:p>
            <a:pPr algn="ctr" defTabSz="457189"/>
            <a:r>
              <a:rPr lang="en-US" sz="900" b="1" dirty="0">
                <a:solidFill>
                  <a:srgbClr val="0C67AE"/>
                </a:solidFill>
                <a:ea typeface="Verdana" pitchFamily="34" charset="0"/>
                <a:cs typeface="Helvetica Neue"/>
              </a:rPr>
              <a:t>Calico Subnet – 172.16.1.0/16</a:t>
            </a:r>
          </a:p>
        </p:txBody>
      </p:sp>
      <p:sp>
        <p:nvSpPr>
          <p:cNvPr id="22" name="TextBox 35"/>
          <p:cNvSpPr txBox="1">
            <a:spLocks noChangeArrowheads="1"/>
          </p:cNvSpPr>
          <p:nvPr/>
        </p:nvSpPr>
        <p:spPr bwMode="auto">
          <a:xfrm>
            <a:off x="1429462" y="1713185"/>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0C67AE"/>
                </a:solidFill>
                <a:ea typeface="Verdana" pitchFamily="34" charset="0"/>
                <a:cs typeface="Helvetica Neue"/>
              </a:rPr>
              <a:t>172.16.0.1/24</a:t>
            </a:r>
          </a:p>
        </p:txBody>
      </p:sp>
      <p:sp>
        <p:nvSpPr>
          <p:cNvPr id="23" name="TextBox 35"/>
          <p:cNvSpPr txBox="1">
            <a:spLocks noChangeArrowheads="1"/>
          </p:cNvSpPr>
          <p:nvPr/>
        </p:nvSpPr>
        <p:spPr bwMode="auto">
          <a:xfrm>
            <a:off x="3051295" y="1692752"/>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0C67AE"/>
                </a:solidFill>
                <a:ea typeface="Verdana" pitchFamily="34" charset="0"/>
                <a:cs typeface="Helvetica Neue"/>
              </a:rPr>
              <a:t>172.16.0.2/24</a:t>
            </a:r>
          </a:p>
        </p:txBody>
      </p:sp>
      <p:sp>
        <p:nvSpPr>
          <p:cNvPr id="24" name="Rounded Rectangle 23"/>
          <p:cNvSpPr/>
          <p:nvPr/>
        </p:nvSpPr>
        <p:spPr>
          <a:xfrm>
            <a:off x="5655796" y="2097780"/>
            <a:ext cx="457422" cy="481570"/>
          </a:xfrm>
          <a:prstGeom prst="roundRect">
            <a:avLst>
              <a:gd name="adj" fmla="val 9818"/>
            </a:avLst>
          </a:prstGeom>
          <a:noFill/>
          <a:ln w="1905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474746"/>
              </a:solidFill>
              <a:latin typeface="Helvetica Neue"/>
              <a:cs typeface="Helvetica Neue"/>
            </a:endParaRPr>
          </a:p>
        </p:txBody>
      </p:sp>
      <p:sp>
        <p:nvSpPr>
          <p:cNvPr id="25" name="TextBox 35"/>
          <p:cNvSpPr txBox="1">
            <a:spLocks noChangeArrowheads="1"/>
          </p:cNvSpPr>
          <p:nvPr/>
        </p:nvSpPr>
        <p:spPr bwMode="auto">
          <a:xfrm>
            <a:off x="5371712" y="2597596"/>
            <a:ext cx="1025589" cy="369332"/>
          </a:xfrm>
          <a:prstGeom prst="rect">
            <a:avLst/>
          </a:prstGeom>
          <a:noFill/>
          <a:ln w="9525">
            <a:noFill/>
            <a:miter lim="800000"/>
            <a:headEnd/>
            <a:tailEnd/>
          </a:ln>
        </p:spPr>
        <p:txBody>
          <a:bodyPr wrap="square">
            <a:spAutoFit/>
          </a:bodyPr>
          <a:lstStyle/>
          <a:p>
            <a:pPr algn="ctr" defTabSz="457189"/>
            <a:r>
              <a:rPr lang="en-US" sz="900" b="1" dirty="0">
                <a:solidFill>
                  <a:srgbClr val="0C67AE"/>
                </a:solidFill>
                <a:ea typeface="Verdana" pitchFamily="34" charset="0"/>
                <a:cs typeface="Helvetica Neue"/>
              </a:rPr>
              <a:t>Calico BGP daemon </a:t>
            </a:r>
          </a:p>
        </p:txBody>
      </p:sp>
      <p:sp>
        <p:nvSpPr>
          <p:cNvPr id="26" name="TextBox 25"/>
          <p:cNvSpPr txBox="1"/>
          <p:nvPr/>
        </p:nvSpPr>
        <p:spPr>
          <a:xfrm>
            <a:off x="5983089" y="3491202"/>
            <a:ext cx="640080" cy="274320"/>
          </a:xfrm>
          <a:prstGeom prst="rect">
            <a:avLst/>
          </a:prstGeom>
          <a:noFill/>
        </p:spPr>
        <p:txBody>
          <a:bodyPr wrap="square" lIns="0" tIns="0" rIns="0" bIns="0" rtlCol="0" anchor="t">
            <a:noAutofit/>
          </a:bodyPr>
          <a:lstStyle/>
          <a:p>
            <a:pPr algn="ctr" defTabSz="457189"/>
            <a:r>
              <a:rPr lang="en-US" sz="800" b="1" dirty="0">
                <a:solidFill>
                  <a:srgbClr val="474746"/>
                </a:solidFill>
              </a:rPr>
              <a:t>instance2</a:t>
            </a:r>
            <a:endParaRPr lang="en-US" sz="1400" b="1" dirty="0">
              <a:solidFill>
                <a:srgbClr val="474746"/>
              </a:solidFill>
            </a:endParaRPr>
          </a:p>
        </p:txBody>
      </p:sp>
      <p:sp>
        <p:nvSpPr>
          <p:cNvPr id="27" name="Rounded Rectangle 26"/>
          <p:cNvSpPr/>
          <p:nvPr/>
        </p:nvSpPr>
        <p:spPr>
          <a:xfrm>
            <a:off x="6417216" y="2097780"/>
            <a:ext cx="457422" cy="481570"/>
          </a:xfrm>
          <a:prstGeom prst="roundRect">
            <a:avLst>
              <a:gd name="adj" fmla="val 9818"/>
            </a:avLst>
          </a:prstGeom>
          <a:noFill/>
          <a:ln w="1905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474746"/>
              </a:solidFill>
              <a:latin typeface="Helvetica Neue"/>
              <a:cs typeface="Helvetica Neue"/>
            </a:endParaRPr>
          </a:p>
        </p:txBody>
      </p:sp>
      <p:sp>
        <p:nvSpPr>
          <p:cNvPr id="28" name="TextBox 35"/>
          <p:cNvSpPr txBox="1">
            <a:spLocks noChangeArrowheads="1"/>
          </p:cNvSpPr>
          <p:nvPr/>
        </p:nvSpPr>
        <p:spPr bwMode="auto">
          <a:xfrm>
            <a:off x="6133133" y="2597596"/>
            <a:ext cx="1025589" cy="507831"/>
          </a:xfrm>
          <a:prstGeom prst="rect">
            <a:avLst/>
          </a:prstGeom>
          <a:noFill/>
          <a:ln w="9525">
            <a:noFill/>
            <a:miter lim="800000"/>
            <a:headEnd/>
            <a:tailEnd/>
          </a:ln>
        </p:spPr>
        <p:txBody>
          <a:bodyPr wrap="square">
            <a:spAutoFit/>
          </a:bodyPr>
          <a:lstStyle/>
          <a:p>
            <a:pPr algn="ctr" defTabSz="457189"/>
            <a:r>
              <a:rPr lang="en-US" sz="900" b="1" dirty="0">
                <a:solidFill>
                  <a:srgbClr val="0C67AE"/>
                </a:solidFill>
                <a:ea typeface="Verdana" pitchFamily="34" charset="0"/>
                <a:cs typeface="Helvetica Neue"/>
              </a:rPr>
              <a:t>IF on Calico Subnet –</a:t>
            </a:r>
          </a:p>
          <a:p>
            <a:pPr algn="ctr" defTabSz="457189"/>
            <a:r>
              <a:rPr lang="en-US" sz="900" b="1" dirty="0">
                <a:solidFill>
                  <a:srgbClr val="0C67AE"/>
                </a:solidFill>
                <a:ea typeface="Verdana" pitchFamily="34" charset="0"/>
                <a:cs typeface="Helvetica Neue"/>
              </a:rPr>
              <a:t>172.16.0.2/24</a:t>
            </a:r>
          </a:p>
        </p:txBody>
      </p:sp>
      <p:sp>
        <p:nvSpPr>
          <p:cNvPr id="31" name="TextBox 30"/>
          <p:cNvSpPr txBox="1"/>
          <p:nvPr/>
        </p:nvSpPr>
        <p:spPr>
          <a:xfrm>
            <a:off x="3661091" y="2413747"/>
            <a:ext cx="640080" cy="274320"/>
          </a:xfrm>
          <a:prstGeom prst="rect">
            <a:avLst/>
          </a:prstGeom>
          <a:noFill/>
        </p:spPr>
        <p:txBody>
          <a:bodyPr wrap="square" lIns="0" tIns="0" rIns="0" bIns="0" rtlCol="0" anchor="t">
            <a:noAutofit/>
          </a:bodyPr>
          <a:lstStyle/>
          <a:p>
            <a:pPr algn="ctr" defTabSz="457189"/>
            <a:r>
              <a:rPr lang="en-US" sz="800" b="1" dirty="0">
                <a:solidFill>
                  <a:srgbClr val="474746"/>
                </a:solidFill>
              </a:rPr>
              <a:t>instance2</a:t>
            </a:r>
            <a:endParaRPr lang="en-US" sz="1400" b="1" dirty="0">
              <a:solidFill>
                <a:srgbClr val="474746"/>
              </a:solidFill>
            </a:endParaRPr>
          </a:p>
        </p:txBody>
      </p:sp>
      <p:sp>
        <p:nvSpPr>
          <p:cNvPr id="32" name="TextBox 35"/>
          <p:cNvSpPr txBox="1">
            <a:spLocks noChangeArrowheads="1"/>
          </p:cNvSpPr>
          <p:nvPr/>
        </p:nvSpPr>
        <p:spPr bwMode="auto">
          <a:xfrm>
            <a:off x="3163558" y="2509540"/>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474746"/>
                </a:solidFill>
                <a:ea typeface="Verdana" pitchFamily="34" charset="0"/>
                <a:cs typeface="Helvetica Neue"/>
              </a:rPr>
              <a:t>10.0.0.12</a:t>
            </a:r>
          </a:p>
        </p:txBody>
      </p:sp>
      <p:sp>
        <p:nvSpPr>
          <p:cNvPr id="35" name="TextBox 34"/>
          <p:cNvSpPr txBox="1"/>
          <p:nvPr/>
        </p:nvSpPr>
        <p:spPr>
          <a:xfrm>
            <a:off x="5564466" y="3097878"/>
            <a:ext cx="1549579" cy="274320"/>
          </a:xfrm>
          <a:prstGeom prst="rect">
            <a:avLst/>
          </a:prstGeom>
          <a:noFill/>
        </p:spPr>
        <p:txBody>
          <a:bodyPr wrap="square" lIns="0" tIns="0" rIns="0" bIns="0" rtlCol="0" anchor="t">
            <a:noAutofit/>
          </a:bodyPr>
          <a:lstStyle/>
          <a:p>
            <a:pPr algn="ctr" defTabSz="457189"/>
            <a:r>
              <a:rPr lang="en-US" sz="800" b="1" dirty="0">
                <a:solidFill>
                  <a:srgbClr val="474746"/>
                </a:solidFill>
                <a:latin typeface="Consolas" charset="0"/>
                <a:ea typeface="Consolas" charset="0"/>
                <a:cs typeface="Consolas" charset="0"/>
              </a:rPr>
              <a:t>Instance2 route table:</a:t>
            </a:r>
          </a:p>
          <a:p>
            <a:pPr algn="ctr" defTabSz="457189"/>
            <a:r>
              <a:rPr lang="en-US" sz="800" b="1" dirty="0">
                <a:solidFill>
                  <a:srgbClr val="474746"/>
                </a:solidFill>
                <a:latin typeface="Consolas" charset="0"/>
                <a:ea typeface="Consolas" charset="0"/>
                <a:cs typeface="Consolas" charset="0"/>
              </a:rPr>
              <a:t>172.16.0.1/24 via 10.0.0.10</a:t>
            </a:r>
          </a:p>
        </p:txBody>
      </p:sp>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2689" y="3165306"/>
            <a:ext cx="1563398" cy="1563398"/>
          </a:xfrm>
          <a:prstGeom prst="rect">
            <a:avLst/>
          </a:prstGeom>
        </p:spPr>
      </p:pic>
      <p:sp>
        <p:nvSpPr>
          <p:cNvPr id="37" name="TextBox 36"/>
          <p:cNvSpPr txBox="1"/>
          <p:nvPr/>
        </p:nvSpPr>
        <p:spPr>
          <a:xfrm>
            <a:off x="5976393" y="1782112"/>
            <a:ext cx="640080" cy="274320"/>
          </a:xfrm>
          <a:prstGeom prst="rect">
            <a:avLst/>
          </a:prstGeom>
          <a:noFill/>
        </p:spPr>
        <p:txBody>
          <a:bodyPr wrap="square" lIns="0" tIns="0" rIns="0" bIns="0" rtlCol="0" anchor="t">
            <a:noAutofit/>
          </a:bodyPr>
          <a:lstStyle/>
          <a:p>
            <a:pPr algn="ctr" defTabSz="457189"/>
            <a:r>
              <a:rPr lang="en-US" sz="800" b="1" dirty="0" err="1">
                <a:solidFill>
                  <a:srgbClr val="474746"/>
                </a:solidFill>
              </a:rPr>
              <a:t>Src</a:t>
            </a:r>
            <a:r>
              <a:rPr lang="en-US" sz="800" b="1" dirty="0">
                <a:solidFill>
                  <a:srgbClr val="474746"/>
                </a:solidFill>
              </a:rPr>
              <a:t>/</a:t>
            </a:r>
            <a:r>
              <a:rPr lang="en-US" sz="800" b="1" dirty="0" err="1">
                <a:solidFill>
                  <a:srgbClr val="474746"/>
                </a:solidFill>
              </a:rPr>
              <a:t>dst</a:t>
            </a:r>
            <a:r>
              <a:rPr lang="en-US" sz="800" b="1" dirty="0">
                <a:solidFill>
                  <a:srgbClr val="474746"/>
                </a:solidFill>
              </a:rPr>
              <a:t> disabled</a:t>
            </a:r>
            <a:endParaRPr lang="en-US" sz="1400" b="1" dirty="0">
              <a:solidFill>
                <a:srgbClr val="474746"/>
              </a:solidFill>
            </a:endParaRPr>
          </a:p>
        </p:txBody>
      </p:sp>
      <p:cxnSp>
        <p:nvCxnSpPr>
          <p:cNvPr id="39" name="Straight Arrow Connector 38"/>
          <p:cNvCxnSpPr/>
          <p:nvPr/>
        </p:nvCxnSpPr>
        <p:spPr>
          <a:xfrm>
            <a:off x="4301172" y="2413748"/>
            <a:ext cx="645791" cy="8776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Rounded Rectangle 40"/>
          <p:cNvSpPr/>
          <p:nvPr/>
        </p:nvSpPr>
        <p:spPr>
          <a:xfrm>
            <a:off x="1598268" y="1306856"/>
            <a:ext cx="2887897" cy="149639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474746"/>
              </a:solidFill>
              <a:latin typeface="Helvetica Neue"/>
              <a:cs typeface="Helvetica Neue"/>
            </a:endParaRPr>
          </a:p>
        </p:txBody>
      </p:sp>
      <p:sp>
        <p:nvSpPr>
          <p:cNvPr id="43" name="Rounded Rectangle 42"/>
          <p:cNvSpPr/>
          <p:nvPr/>
        </p:nvSpPr>
        <p:spPr>
          <a:xfrm>
            <a:off x="1578354" y="2861301"/>
            <a:ext cx="2887897" cy="149639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474746"/>
              </a:solidFill>
              <a:latin typeface="Helvetica Neue"/>
              <a:cs typeface="Helvetica Neue"/>
            </a:endParaRPr>
          </a:p>
        </p:txBody>
      </p:sp>
      <p:sp>
        <p:nvSpPr>
          <p:cNvPr id="44" name="TextBox 43"/>
          <p:cNvSpPr txBox="1"/>
          <p:nvPr/>
        </p:nvSpPr>
        <p:spPr>
          <a:xfrm>
            <a:off x="1645795" y="3189165"/>
            <a:ext cx="640080" cy="274320"/>
          </a:xfrm>
          <a:prstGeom prst="rect">
            <a:avLst/>
          </a:prstGeom>
          <a:noFill/>
        </p:spPr>
        <p:txBody>
          <a:bodyPr wrap="square" lIns="0" tIns="0" rIns="0" bIns="0" rtlCol="0" anchor="t">
            <a:noAutofit/>
          </a:bodyPr>
          <a:lstStyle/>
          <a:p>
            <a:pPr algn="ctr" defTabSz="457189"/>
            <a:r>
              <a:rPr lang="en-US" sz="800" b="1" dirty="0">
                <a:solidFill>
                  <a:srgbClr val="474746"/>
                </a:solidFill>
              </a:rPr>
              <a:t>instance3</a:t>
            </a:r>
            <a:endParaRPr lang="en-US" sz="1400" b="1" dirty="0">
              <a:solidFill>
                <a:srgbClr val="474746"/>
              </a:solidFill>
            </a:endParaRPr>
          </a:p>
        </p:txBody>
      </p:sp>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7030" y="3496890"/>
            <a:ext cx="544781" cy="564959"/>
          </a:xfrm>
          <a:prstGeom prst="rect">
            <a:avLst/>
          </a:prstGeom>
        </p:spPr>
      </p:pic>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9195" y="3496890"/>
            <a:ext cx="544781" cy="564959"/>
          </a:xfrm>
          <a:prstGeom prst="rect">
            <a:avLst/>
          </a:prstGeom>
        </p:spPr>
      </p:pic>
      <p:sp>
        <p:nvSpPr>
          <p:cNvPr id="47" name="Rounded Rectangle 46"/>
          <p:cNvSpPr/>
          <p:nvPr/>
        </p:nvSpPr>
        <p:spPr>
          <a:xfrm>
            <a:off x="1786892" y="3758295"/>
            <a:ext cx="2409825" cy="453041"/>
          </a:xfrm>
          <a:prstGeom prst="roundRect">
            <a:avLst>
              <a:gd name="adj" fmla="val 9818"/>
            </a:avLst>
          </a:prstGeom>
          <a:noFill/>
          <a:ln w="1905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474746"/>
              </a:solidFill>
              <a:latin typeface="Helvetica Neue"/>
              <a:cs typeface="Helvetica Neue"/>
            </a:endParaRPr>
          </a:p>
        </p:txBody>
      </p:sp>
      <p:sp>
        <p:nvSpPr>
          <p:cNvPr id="48" name="TextBox 35"/>
          <p:cNvSpPr txBox="1">
            <a:spLocks noChangeArrowheads="1"/>
          </p:cNvSpPr>
          <p:nvPr/>
        </p:nvSpPr>
        <p:spPr bwMode="auto">
          <a:xfrm>
            <a:off x="2164942" y="3813447"/>
            <a:ext cx="1621832" cy="369332"/>
          </a:xfrm>
          <a:prstGeom prst="rect">
            <a:avLst/>
          </a:prstGeom>
          <a:noFill/>
          <a:ln w="9525">
            <a:noFill/>
            <a:miter lim="800000"/>
            <a:headEnd/>
            <a:tailEnd/>
          </a:ln>
        </p:spPr>
        <p:txBody>
          <a:bodyPr wrap="square">
            <a:spAutoFit/>
          </a:bodyPr>
          <a:lstStyle/>
          <a:p>
            <a:pPr algn="ctr" defTabSz="457189"/>
            <a:r>
              <a:rPr lang="en-US" sz="900" b="1" dirty="0">
                <a:solidFill>
                  <a:srgbClr val="0C67AE"/>
                </a:solidFill>
                <a:ea typeface="Verdana" pitchFamily="34" charset="0"/>
                <a:cs typeface="Helvetica Neue"/>
              </a:rPr>
              <a:t>Calico Subnet – 172.16.1.0/16</a:t>
            </a:r>
          </a:p>
        </p:txBody>
      </p:sp>
      <p:sp>
        <p:nvSpPr>
          <p:cNvPr id="49" name="TextBox 35"/>
          <p:cNvSpPr txBox="1">
            <a:spLocks noChangeArrowheads="1"/>
          </p:cNvSpPr>
          <p:nvPr/>
        </p:nvSpPr>
        <p:spPr bwMode="auto">
          <a:xfrm>
            <a:off x="1411474" y="3736286"/>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0C67AE"/>
                </a:solidFill>
                <a:ea typeface="Verdana" pitchFamily="34" charset="0"/>
                <a:cs typeface="Helvetica Neue"/>
              </a:rPr>
              <a:t>172.16.0.3/24</a:t>
            </a:r>
          </a:p>
        </p:txBody>
      </p:sp>
      <p:sp>
        <p:nvSpPr>
          <p:cNvPr id="50" name="TextBox 35"/>
          <p:cNvSpPr txBox="1">
            <a:spLocks noChangeArrowheads="1"/>
          </p:cNvSpPr>
          <p:nvPr/>
        </p:nvSpPr>
        <p:spPr bwMode="auto">
          <a:xfrm>
            <a:off x="2993959" y="3725507"/>
            <a:ext cx="1621832" cy="230832"/>
          </a:xfrm>
          <a:prstGeom prst="rect">
            <a:avLst/>
          </a:prstGeom>
          <a:noFill/>
          <a:ln w="9525">
            <a:noFill/>
            <a:miter lim="800000"/>
            <a:headEnd/>
            <a:tailEnd/>
          </a:ln>
        </p:spPr>
        <p:txBody>
          <a:bodyPr wrap="square">
            <a:spAutoFit/>
          </a:bodyPr>
          <a:lstStyle/>
          <a:p>
            <a:pPr algn="ctr" defTabSz="457189"/>
            <a:r>
              <a:rPr lang="en-US" sz="900" b="1">
                <a:solidFill>
                  <a:srgbClr val="0C67AE"/>
                </a:solidFill>
                <a:ea typeface="Verdana" pitchFamily="34" charset="0"/>
                <a:cs typeface="Helvetica Neue"/>
              </a:rPr>
              <a:t>172.16.0.4/24</a:t>
            </a:r>
            <a:endParaRPr lang="en-US" sz="900" b="1" dirty="0">
              <a:solidFill>
                <a:srgbClr val="0C67AE"/>
              </a:solidFill>
              <a:ea typeface="Verdana" pitchFamily="34" charset="0"/>
              <a:cs typeface="Helvetica Neue"/>
            </a:endParaRPr>
          </a:p>
        </p:txBody>
      </p:sp>
      <p:sp>
        <p:nvSpPr>
          <p:cNvPr id="51" name="TextBox 50"/>
          <p:cNvSpPr txBox="1"/>
          <p:nvPr/>
        </p:nvSpPr>
        <p:spPr>
          <a:xfrm>
            <a:off x="3661091" y="3235038"/>
            <a:ext cx="640080" cy="274320"/>
          </a:xfrm>
          <a:prstGeom prst="rect">
            <a:avLst/>
          </a:prstGeom>
          <a:noFill/>
        </p:spPr>
        <p:txBody>
          <a:bodyPr wrap="square" lIns="0" tIns="0" rIns="0" bIns="0" rtlCol="0" anchor="t">
            <a:noAutofit/>
          </a:bodyPr>
          <a:lstStyle/>
          <a:p>
            <a:pPr algn="ctr" defTabSz="457189"/>
            <a:r>
              <a:rPr lang="en-US" sz="800" b="1" dirty="0">
                <a:solidFill>
                  <a:srgbClr val="474746"/>
                </a:solidFill>
              </a:rPr>
              <a:t>instance4</a:t>
            </a:r>
            <a:endParaRPr lang="en-US" sz="1400" b="1" dirty="0">
              <a:solidFill>
                <a:srgbClr val="474746"/>
              </a:solidFill>
            </a:endParaRPr>
          </a:p>
        </p:txBody>
      </p:sp>
      <p:sp>
        <p:nvSpPr>
          <p:cNvPr id="52" name="TextBox 35"/>
          <p:cNvSpPr txBox="1">
            <a:spLocks noChangeArrowheads="1"/>
          </p:cNvSpPr>
          <p:nvPr/>
        </p:nvSpPr>
        <p:spPr bwMode="auto">
          <a:xfrm>
            <a:off x="3171084" y="3293269"/>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474746"/>
                </a:solidFill>
                <a:ea typeface="Verdana" pitchFamily="34" charset="0"/>
                <a:cs typeface="Helvetica Neue"/>
              </a:rPr>
              <a:t>10.0.1.22</a:t>
            </a:r>
          </a:p>
        </p:txBody>
      </p:sp>
      <p:sp>
        <p:nvSpPr>
          <p:cNvPr id="53" name="TextBox 35"/>
          <p:cNvSpPr txBox="1">
            <a:spLocks noChangeArrowheads="1"/>
          </p:cNvSpPr>
          <p:nvPr/>
        </p:nvSpPr>
        <p:spPr bwMode="auto">
          <a:xfrm>
            <a:off x="1151716" y="3271649"/>
            <a:ext cx="1621832" cy="230832"/>
          </a:xfrm>
          <a:prstGeom prst="rect">
            <a:avLst/>
          </a:prstGeom>
          <a:noFill/>
          <a:ln w="9525">
            <a:noFill/>
            <a:miter lim="800000"/>
            <a:headEnd/>
            <a:tailEnd/>
          </a:ln>
        </p:spPr>
        <p:txBody>
          <a:bodyPr wrap="square">
            <a:spAutoFit/>
          </a:bodyPr>
          <a:lstStyle/>
          <a:p>
            <a:pPr algn="ctr" defTabSz="457189"/>
            <a:r>
              <a:rPr lang="en-US" sz="900" b="1" dirty="0">
                <a:solidFill>
                  <a:srgbClr val="474746"/>
                </a:solidFill>
                <a:ea typeface="Verdana" pitchFamily="34" charset="0"/>
                <a:cs typeface="Helvetica Neue"/>
              </a:rPr>
              <a:t>10.0.1.20</a:t>
            </a:r>
          </a:p>
        </p:txBody>
      </p:sp>
      <p:sp>
        <p:nvSpPr>
          <p:cNvPr id="54" name="Can 53"/>
          <p:cNvSpPr/>
          <p:nvPr/>
        </p:nvSpPr>
        <p:spPr>
          <a:xfrm>
            <a:off x="2983096" y="2241408"/>
            <a:ext cx="213056" cy="1043405"/>
          </a:xfrm>
          <a:prstGeom prst="ca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56" name="TextBox 35"/>
          <p:cNvSpPr txBox="1">
            <a:spLocks noChangeArrowheads="1"/>
          </p:cNvSpPr>
          <p:nvPr/>
        </p:nvSpPr>
        <p:spPr bwMode="auto">
          <a:xfrm>
            <a:off x="2932678" y="2835014"/>
            <a:ext cx="1508811" cy="369332"/>
          </a:xfrm>
          <a:prstGeom prst="rect">
            <a:avLst/>
          </a:prstGeom>
          <a:noFill/>
          <a:ln w="9525">
            <a:noFill/>
            <a:miter lim="800000"/>
            <a:headEnd/>
            <a:tailEnd/>
          </a:ln>
        </p:spPr>
        <p:txBody>
          <a:bodyPr wrap="square">
            <a:spAutoFit/>
          </a:bodyPr>
          <a:lstStyle/>
          <a:p>
            <a:pPr algn="ctr" defTabSz="457189"/>
            <a:r>
              <a:rPr lang="en-US" sz="900" b="1" dirty="0">
                <a:solidFill>
                  <a:srgbClr val="0C67AE"/>
                </a:solidFill>
                <a:ea typeface="Verdana" pitchFamily="34" charset="0"/>
                <a:cs typeface="Helvetica Neue"/>
              </a:rPr>
              <a:t>Calico IPIP </a:t>
            </a:r>
            <a:r>
              <a:rPr lang="en-US" sz="900" b="1">
                <a:solidFill>
                  <a:srgbClr val="0C67AE"/>
                </a:solidFill>
                <a:ea typeface="Verdana" pitchFamily="34" charset="0"/>
                <a:cs typeface="Helvetica Neue"/>
              </a:rPr>
              <a:t>tunnel across subnets</a:t>
            </a:r>
            <a:endParaRPr lang="en-US" sz="900" b="1" dirty="0">
              <a:solidFill>
                <a:srgbClr val="0C67AE"/>
              </a:solidFill>
              <a:ea typeface="Verdana" pitchFamily="34" charset="0"/>
              <a:cs typeface="Helvetica Neue"/>
            </a:endParaRPr>
          </a:p>
        </p:txBody>
      </p:sp>
    </p:spTree>
    <p:extLst>
      <p:ext uri="{BB962C8B-B14F-4D97-AF65-F5344CB8AC3E}">
        <p14:creationId xmlns:p14="http://schemas.microsoft.com/office/powerpoint/2010/main" val="378537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P spid="20" grpId="0" animBg="1"/>
      <p:bldP spid="21" grpId="0"/>
      <p:bldP spid="22" grpId="0"/>
      <p:bldP spid="23" grpId="0"/>
      <p:bldP spid="24" grpId="0" animBg="1"/>
      <p:bldP spid="25" grpId="0"/>
      <p:bldP spid="26" grpId="0"/>
      <p:bldP spid="27" grpId="0" animBg="1"/>
      <p:bldP spid="28" grpId="0"/>
      <p:bldP spid="35" grpId="0"/>
      <p:bldP spid="37" grpId="0"/>
      <p:bldP spid="47" grpId="0" animBg="1"/>
      <p:bldP spid="48" grpId="0"/>
      <p:bldP spid="49" grpId="0"/>
      <p:bldP spid="50" grpId="0"/>
      <p:bldP spid="54" grpId="0" animBg="1"/>
      <p:bldP spid="5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 3 networking (Calico)</a:t>
            </a:r>
          </a:p>
        </p:txBody>
      </p:sp>
      <p:sp>
        <p:nvSpPr>
          <p:cNvPr id="5" name="TextBox 4"/>
          <p:cNvSpPr txBox="1"/>
          <p:nvPr/>
        </p:nvSpPr>
        <p:spPr>
          <a:xfrm>
            <a:off x="336790" y="1527346"/>
            <a:ext cx="3507068" cy="2554545"/>
          </a:xfrm>
          <a:prstGeom prst="rect">
            <a:avLst/>
          </a:prstGeom>
          <a:noFill/>
        </p:spPr>
        <p:txBody>
          <a:bodyPr wrap="square" rtlCol="0">
            <a:spAutoFit/>
          </a:bodyPr>
          <a:lstStyle/>
          <a:p>
            <a:pPr marL="285743" indent="-285743" defTabSz="457189">
              <a:buFont typeface="Arial" charset="0"/>
              <a:buChar char="•"/>
            </a:pPr>
            <a:r>
              <a:rPr lang="en-US" sz="1600" dirty="0">
                <a:solidFill>
                  <a:srgbClr val="474746"/>
                </a:solidFill>
              </a:rPr>
              <a:t>No </a:t>
            </a:r>
            <a:r>
              <a:rPr lang="en-US" sz="1600" dirty="0" err="1">
                <a:solidFill>
                  <a:srgbClr val="474746"/>
                </a:solidFill>
              </a:rPr>
              <a:t>encap</a:t>
            </a:r>
            <a:r>
              <a:rPr lang="en-US" sz="1600" dirty="0">
                <a:solidFill>
                  <a:srgbClr val="474746"/>
                </a:solidFill>
              </a:rPr>
              <a:t>/</a:t>
            </a:r>
            <a:r>
              <a:rPr lang="en-US" sz="1600" dirty="0" err="1">
                <a:solidFill>
                  <a:srgbClr val="474746"/>
                </a:solidFill>
              </a:rPr>
              <a:t>decap</a:t>
            </a:r>
            <a:r>
              <a:rPr lang="en-US" sz="1600" dirty="0">
                <a:solidFill>
                  <a:srgbClr val="474746"/>
                </a:solidFill>
              </a:rPr>
              <a:t> overhead*</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Easier debugging, well known tools/protocols (</a:t>
            </a:r>
            <a:r>
              <a:rPr lang="en-US" sz="1600" dirty="0" err="1">
                <a:solidFill>
                  <a:srgbClr val="474746"/>
                </a:solidFill>
              </a:rPr>
              <a:t>iptables</a:t>
            </a:r>
            <a:r>
              <a:rPr lang="en-US" sz="1600" dirty="0">
                <a:solidFill>
                  <a:srgbClr val="474746"/>
                </a:solidFill>
              </a:rPr>
              <a:t>, BGP)</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Uses BGP for routing - supports large clusters</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No cluster size limitations due to routes or hosts</a:t>
            </a:r>
          </a:p>
        </p:txBody>
      </p:sp>
      <p:sp>
        <p:nvSpPr>
          <p:cNvPr id="6" name="TextBox 5"/>
          <p:cNvSpPr txBox="1"/>
          <p:nvPr/>
        </p:nvSpPr>
        <p:spPr>
          <a:xfrm>
            <a:off x="4229236" y="1527345"/>
            <a:ext cx="3507068" cy="2062103"/>
          </a:xfrm>
          <a:prstGeom prst="rect">
            <a:avLst/>
          </a:prstGeom>
          <a:noFill/>
        </p:spPr>
        <p:txBody>
          <a:bodyPr wrap="square" rtlCol="0">
            <a:spAutoFit/>
          </a:bodyPr>
          <a:lstStyle/>
          <a:p>
            <a:pPr marL="285743" indent="-285743" defTabSz="457189">
              <a:buFont typeface="Arial" charset="0"/>
              <a:buChar char="•"/>
            </a:pPr>
            <a:r>
              <a:rPr lang="en-US" sz="1600" dirty="0">
                <a:solidFill>
                  <a:srgbClr val="474746"/>
                </a:solidFill>
              </a:rPr>
              <a:t>Limited to UDP/ICMP/TCP protocol support</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Uses BGP for routing - complexity</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Can’t use security groups*</a:t>
            </a:r>
          </a:p>
          <a:p>
            <a:pPr marL="285743" indent="-285743" defTabSz="457189">
              <a:buFont typeface="Arial" charset="0"/>
              <a:buChar char="•"/>
            </a:pPr>
            <a:endParaRPr lang="en-US" sz="1600" dirty="0">
              <a:solidFill>
                <a:srgbClr val="474746"/>
              </a:solidFill>
            </a:endParaRPr>
          </a:p>
        </p:txBody>
      </p:sp>
      <p:sp>
        <p:nvSpPr>
          <p:cNvPr id="7" name="TextBox 6"/>
          <p:cNvSpPr txBox="1"/>
          <p:nvPr/>
        </p:nvSpPr>
        <p:spPr>
          <a:xfrm>
            <a:off x="554637" y="801975"/>
            <a:ext cx="1678898" cy="369332"/>
          </a:xfrm>
          <a:prstGeom prst="rect">
            <a:avLst/>
          </a:prstGeom>
          <a:noFill/>
        </p:spPr>
        <p:txBody>
          <a:bodyPr wrap="square" rtlCol="0">
            <a:spAutoFit/>
          </a:bodyPr>
          <a:lstStyle/>
          <a:p>
            <a:pPr defTabSz="457189"/>
            <a:r>
              <a:rPr lang="en-US" b="1" dirty="0">
                <a:solidFill>
                  <a:srgbClr val="474746"/>
                </a:solidFill>
              </a:rPr>
              <a:t>Pros:</a:t>
            </a:r>
          </a:p>
        </p:txBody>
      </p:sp>
      <p:sp>
        <p:nvSpPr>
          <p:cNvPr id="8" name="TextBox 7"/>
          <p:cNvSpPr txBox="1"/>
          <p:nvPr/>
        </p:nvSpPr>
        <p:spPr>
          <a:xfrm>
            <a:off x="4567003" y="801975"/>
            <a:ext cx="1678898" cy="369332"/>
          </a:xfrm>
          <a:prstGeom prst="rect">
            <a:avLst/>
          </a:prstGeom>
          <a:noFill/>
        </p:spPr>
        <p:txBody>
          <a:bodyPr wrap="square" rtlCol="0">
            <a:spAutoFit/>
          </a:bodyPr>
          <a:lstStyle/>
          <a:p>
            <a:pPr defTabSz="457189"/>
            <a:r>
              <a:rPr lang="en-US" b="1" dirty="0">
                <a:solidFill>
                  <a:srgbClr val="474746"/>
                </a:solidFill>
              </a:rPr>
              <a:t>Cons:</a:t>
            </a:r>
          </a:p>
        </p:txBody>
      </p:sp>
      <p:sp>
        <p:nvSpPr>
          <p:cNvPr id="3" name="TextBox 2"/>
          <p:cNvSpPr txBox="1"/>
          <p:nvPr/>
        </p:nvSpPr>
        <p:spPr>
          <a:xfrm>
            <a:off x="114680" y="4825997"/>
            <a:ext cx="2558811" cy="246221"/>
          </a:xfrm>
          <a:prstGeom prst="rect">
            <a:avLst/>
          </a:prstGeom>
          <a:noFill/>
        </p:spPr>
        <p:txBody>
          <a:bodyPr wrap="square" rtlCol="0">
            <a:spAutoFit/>
          </a:bodyPr>
          <a:lstStyle/>
          <a:p>
            <a:pPr defTabSz="457189"/>
            <a:r>
              <a:rPr lang="en-US" sz="1000" dirty="0">
                <a:solidFill>
                  <a:srgbClr val="474746"/>
                </a:solidFill>
              </a:rPr>
              <a:t>*except across subnets</a:t>
            </a:r>
          </a:p>
        </p:txBody>
      </p:sp>
    </p:spTree>
    <p:extLst>
      <p:ext uri="{BB962C8B-B14F-4D97-AF65-F5344CB8AC3E}">
        <p14:creationId xmlns:p14="http://schemas.microsoft.com/office/powerpoint/2010/main" val="1029720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983" y="179883"/>
            <a:ext cx="1362801" cy="76449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1784" y="1360067"/>
            <a:ext cx="5561351" cy="2802521"/>
          </a:xfrm>
          <a:prstGeom prst="rect">
            <a:avLst/>
          </a:prstGeom>
        </p:spPr>
      </p:pic>
    </p:spTree>
    <p:extLst>
      <p:ext uri="{BB962C8B-B14F-4D97-AF65-F5344CB8AC3E}">
        <p14:creationId xmlns:p14="http://schemas.microsoft.com/office/powerpoint/2010/main" val="2321997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VPC Networking (</a:t>
            </a:r>
            <a:r>
              <a:rPr lang="en-US" dirty="0" err="1"/>
              <a:t>Kubenet</a:t>
            </a:r>
            <a:r>
              <a:rPr lang="en-US" dirty="0"/>
              <a:t>)</a:t>
            </a: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4172311" y="1240394"/>
            <a:ext cx="4661883" cy="2576830"/>
          </a:xfrm>
          <a:prstGeom prst="rect">
            <a:avLst/>
          </a:prstGeom>
        </p:spPr>
      </p:pic>
      <p:sp>
        <p:nvSpPr>
          <p:cNvPr id="4" name="TextBox 3"/>
          <p:cNvSpPr txBox="1"/>
          <p:nvPr/>
        </p:nvSpPr>
        <p:spPr>
          <a:xfrm>
            <a:off x="457200" y="1231900"/>
            <a:ext cx="3365500" cy="3693319"/>
          </a:xfrm>
          <a:prstGeom prst="rect">
            <a:avLst/>
          </a:prstGeom>
          <a:noFill/>
        </p:spPr>
        <p:txBody>
          <a:bodyPr wrap="square" rtlCol="0">
            <a:spAutoFit/>
          </a:bodyPr>
          <a:lstStyle/>
          <a:p>
            <a:pPr marL="285743" indent="-285743" defTabSz="457189">
              <a:buFont typeface="Arial" charset="0"/>
              <a:buChar char="•"/>
            </a:pPr>
            <a:r>
              <a:rPr lang="en-US" dirty="0">
                <a:solidFill>
                  <a:srgbClr val="474746"/>
                </a:solidFill>
              </a:rPr>
              <a:t>Default networking mode for KOPS</a:t>
            </a:r>
          </a:p>
          <a:p>
            <a:pPr marL="285743" indent="-285743" defTabSz="457189">
              <a:buFont typeface="Arial" charset="0"/>
              <a:buChar char="•"/>
            </a:pPr>
            <a:endParaRPr lang="en-US" dirty="0">
              <a:solidFill>
                <a:srgbClr val="474746"/>
              </a:solidFill>
            </a:endParaRPr>
          </a:p>
          <a:p>
            <a:pPr marL="285743" indent="-285743" defTabSz="457189">
              <a:buFont typeface="Arial" charset="0"/>
              <a:buChar char="•"/>
            </a:pPr>
            <a:r>
              <a:rPr lang="en-US" dirty="0">
                <a:solidFill>
                  <a:srgbClr val="474746"/>
                </a:solidFill>
              </a:rPr>
              <a:t>--network-plugin=</a:t>
            </a:r>
            <a:r>
              <a:rPr lang="en-US" dirty="0" err="1">
                <a:solidFill>
                  <a:srgbClr val="474746"/>
                </a:solidFill>
              </a:rPr>
              <a:t>kubenet</a:t>
            </a:r>
            <a:endParaRPr lang="en-US" dirty="0">
              <a:solidFill>
                <a:srgbClr val="474746"/>
              </a:solidFill>
            </a:endParaRPr>
          </a:p>
          <a:p>
            <a:pPr marL="285743" indent="-285743" defTabSz="457189">
              <a:buFont typeface="Arial" charset="0"/>
              <a:buChar char="•"/>
            </a:pPr>
            <a:endParaRPr lang="en-US" dirty="0">
              <a:solidFill>
                <a:srgbClr val="474746"/>
              </a:solidFill>
            </a:endParaRPr>
          </a:p>
          <a:p>
            <a:pPr marL="285743" indent="-285743" defTabSz="457189">
              <a:buFont typeface="Arial" charset="0"/>
              <a:buChar char="•"/>
            </a:pPr>
            <a:r>
              <a:rPr lang="en-US" dirty="0">
                <a:solidFill>
                  <a:srgbClr val="474746"/>
                </a:solidFill>
              </a:rPr>
              <a:t>Creates a bridge called cbr0; connects a </a:t>
            </a:r>
            <a:r>
              <a:rPr lang="en-US" dirty="0" err="1">
                <a:solidFill>
                  <a:srgbClr val="474746"/>
                </a:solidFill>
              </a:rPr>
              <a:t>Veth</a:t>
            </a:r>
            <a:r>
              <a:rPr lang="en-US" dirty="0">
                <a:solidFill>
                  <a:srgbClr val="474746"/>
                </a:solidFill>
              </a:rPr>
              <a:t> pair to each pods</a:t>
            </a:r>
          </a:p>
          <a:p>
            <a:pPr marL="285743" indent="-285743" defTabSz="457189">
              <a:buFont typeface="Arial" charset="0"/>
              <a:buChar char="•"/>
            </a:pPr>
            <a:endParaRPr lang="en-US" dirty="0">
              <a:solidFill>
                <a:srgbClr val="474746"/>
              </a:solidFill>
            </a:endParaRPr>
          </a:p>
          <a:p>
            <a:pPr marL="285743" indent="-285743" defTabSz="457189">
              <a:buFont typeface="Arial" charset="0"/>
              <a:buChar char="•"/>
            </a:pPr>
            <a:r>
              <a:rPr lang="en-US" dirty="0">
                <a:solidFill>
                  <a:srgbClr val="474746"/>
                </a:solidFill>
              </a:rPr>
              <a:t>Manages an out-of-band subnet across the cluster (like Calico, so </a:t>
            </a:r>
            <a:r>
              <a:rPr lang="en-US" dirty="0" err="1">
                <a:solidFill>
                  <a:srgbClr val="474746"/>
                </a:solidFill>
              </a:rPr>
              <a:t>src</a:t>
            </a:r>
            <a:r>
              <a:rPr lang="en-US" dirty="0">
                <a:solidFill>
                  <a:srgbClr val="474746"/>
                </a:solidFill>
              </a:rPr>
              <a:t>/</a:t>
            </a:r>
            <a:r>
              <a:rPr lang="en-US" dirty="0" err="1">
                <a:solidFill>
                  <a:srgbClr val="474746"/>
                </a:solidFill>
              </a:rPr>
              <a:t>dst</a:t>
            </a:r>
            <a:r>
              <a:rPr lang="en-US" dirty="0">
                <a:solidFill>
                  <a:srgbClr val="474746"/>
                </a:solidFill>
              </a:rPr>
              <a:t> = disabled is required)</a:t>
            </a:r>
          </a:p>
        </p:txBody>
      </p:sp>
    </p:spTree>
    <p:extLst>
      <p:ext uri="{BB962C8B-B14F-4D97-AF65-F5344CB8AC3E}">
        <p14:creationId xmlns:p14="http://schemas.microsoft.com/office/powerpoint/2010/main" val="3603122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VPC Networking (</a:t>
            </a:r>
            <a:r>
              <a:rPr lang="en-US" dirty="0" err="1"/>
              <a:t>Kubenet</a:t>
            </a:r>
            <a:r>
              <a:rPr lang="en-US" dirty="0"/>
              <a:t>)</a:t>
            </a:r>
          </a:p>
        </p:txBody>
      </p:sp>
      <p:sp>
        <p:nvSpPr>
          <p:cNvPr id="5" name="TextBox 4"/>
          <p:cNvSpPr txBox="1"/>
          <p:nvPr/>
        </p:nvSpPr>
        <p:spPr>
          <a:xfrm>
            <a:off x="336790" y="1527345"/>
            <a:ext cx="3507068" cy="2308324"/>
          </a:xfrm>
          <a:prstGeom prst="rect">
            <a:avLst/>
          </a:prstGeom>
          <a:noFill/>
        </p:spPr>
        <p:txBody>
          <a:bodyPr wrap="square" rtlCol="0">
            <a:spAutoFit/>
          </a:bodyPr>
          <a:lstStyle/>
          <a:p>
            <a:pPr marL="285743" indent="-285743" defTabSz="457189">
              <a:buFont typeface="Arial" charset="0"/>
              <a:buChar char="•"/>
            </a:pPr>
            <a:r>
              <a:rPr lang="en-US" sz="1600" dirty="0">
                <a:solidFill>
                  <a:srgbClr val="474746"/>
                </a:solidFill>
              </a:rPr>
              <a:t>Interacts directly with the VPC</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No </a:t>
            </a:r>
            <a:r>
              <a:rPr lang="en-US" sz="1600" dirty="0" err="1">
                <a:solidFill>
                  <a:srgbClr val="474746"/>
                </a:solidFill>
              </a:rPr>
              <a:t>encap</a:t>
            </a:r>
            <a:r>
              <a:rPr lang="en-US" sz="1600" dirty="0">
                <a:solidFill>
                  <a:srgbClr val="474746"/>
                </a:solidFill>
              </a:rPr>
              <a:t>/</a:t>
            </a:r>
            <a:r>
              <a:rPr lang="en-US" sz="1600" dirty="0" err="1">
                <a:solidFill>
                  <a:srgbClr val="474746"/>
                </a:solidFill>
              </a:rPr>
              <a:t>decap</a:t>
            </a:r>
            <a:r>
              <a:rPr lang="en-US" sz="1600" dirty="0">
                <a:solidFill>
                  <a:srgbClr val="474746"/>
                </a:solidFill>
              </a:rPr>
              <a:t> overhead</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Easier debugging</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Uses VPC routing tables*</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endParaRPr lang="en-US" sz="1600" dirty="0">
              <a:solidFill>
                <a:srgbClr val="474746"/>
              </a:solidFill>
            </a:endParaRPr>
          </a:p>
        </p:txBody>
      </p:sp>
      <p:sp>
        <p:nvSpPr>
          <p:cNvPr id="6" name="TextBox 5"/>
          <p:cNvSpPr txBox="1"/>
          <p:nvPr/>
        </p:nvSpPr>
        <p:spPr>
          <a:xfrm>
            <a:off x="4229236" y="1527346"/>
            <a:ext cx="3507068" cy="3293209"/>
          </a:xfrm>
          <a:prstGeom prst="rect">
            <a:avLst/>
          </a:prstGeom>
          <a:noFill/>
        </p:spPr>
        <p:txBody>
          <a:bodyPr wrap="square" rtlCol="0">
            <a:spAutoFit/>
          </a:bodyPr>
          <a:lstStyle/>
          <a:p>
            <a:pPr marL="285743" indent="-285743" defTabSz="457189">
              <a:buFont typeface="Arial" charset="0"/>
              <a:buChar char="•"/>
            </a:pPr>
            <a:r>
              <a:rPr lang="en-US" sz="1600" dirty="0">
                <a:solidFill>
                  <a:srgbClr val="474746"/>
                </a:solidFill>
              </a:rPr>
              <a:t>Cluster size limited to number of routes per subnet</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Can’t use security groups</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Doesn’t automatically update routes on scaling events (</a:t>
            </a:r>
            <a:r>
              <a:rPr lang="en-US" sz="1600" dirty="0" err="1">
                <a:solidFill>
                  <a:srgbClr val="474746"/>
                </a:solidFill>
              </a:rPr>
              <a:t>userdata</a:t>
            </a:r>
            <a:r>
              <a:rPr lang="en-US" sz="1600" dirty="0">
                <a:solidFill>
                  <a:srgbClr val="474746"/>
                </a:solidFill>
              </a:rPr>
              <a:t>/lifecycle hooks?)</a:t>
            </a:r>
          </a:p>
          <a:p>
            <a:pPr marL="285743" indent="-285743" defTabSz="457189">
              <a:buFont typeface="Arial" charset="0"/>
              <a:buChar char="•"/>
            </a:pPr>
            <a:endParaRPr lang="en-US" sz="1600" dirty="0">
              <a:solidFill>
                <a:srgbClr val="474746"/>
              </a:solidFill>
            </a:endParaRPr>
          </a:p>
          <a:p>
            <a:pPr marL="285743" indent="-285743" defTabSz="457189">
              <a:buFont typeface="Arial" charset="0"/>
              <a:buChar char="•"/>
            </a:pPr>
            <a:r>
              <a:rPr lang="en-US" sz="1600" dirty="0">
                <a:solidFill>
                  <a:srgbClr val="474746"/>
                </a:solidFill>
              </a:rPr>
              <a:t>Is recommended to be used in its own subnet to prevent route table conflicts</a:t>
            </a:r>
          </a:p>
          <a:p>
            <a:pPr marL="285743" indent="-285743" defTabSz="457189">
              <a:buFont typeface="Arial" charset="0"/>
              <a:buChar char="•"/>
            </a:pPr>
            <a:endParaRPr lang="en-US" sz="1600" dirty="0">
              <a:solidFill>
                <a:srgbClr val="474746"/>
              </a:solidFill>
            </a:endParaRPr>
          </a:p>
        </p:txBody>
      </p:sp>
      <p:sp>
        <p:nvSpPr>
          <p:cNvPr id="7" name="TextBox 6"/>
          <p:cNvSpPr txBox="1"/>
          <p:nvPr/>
        </p:nvSpPr>
        <p:spPr>
          <a:xfrm>
            <a:off x="554637" y="801975"/>
            <a:ext cx="1678898" cy="369332"/>
          </a:xfrm>
          <a:prstGeom prst="rect">
            <a:avLst/>
          </a:prstGeom>
          <a:noFill/>
        </p:spPr>
        <p:txBody>
          <a:bodyPr wrap="square" rtlCol="0">
            <a:spAutoFit/>
          </a:bodyPr>
          <a:lstStyle/>
          <a:p>
            <a:pPr defTabSz="457189"/>
            <a:r>
              <a:rPr lang="en-US" b="1" dirty="0">
                <a:solidFill>
                  <a:srgbClr val="474746"/>
                </a:solidFill>
              </a:rPr>
              <a:t>Pros:</a:t>
            </a:r>
          </a:p>
        </p:txBody>
      </p:sp>
      <p:sp>
        <p:nvSpPr>
          <p:cNvPr id="8" name="TextBox 7"/>
          <p:cNvSpPr txBox="1"/>
          <p:nvPr/>
        </p:nvSpPr>
        <p:spPr>
          <a:xfrm>
            <a:off x="4567003" y="801975"/>
            <a:ext cx="1678898" cy="369332"/>
          </a:xfrm>
          <a:prstGeom prst="rect">
            <a:avLst/>
          </a:prstGeom>
          <a:noFill/>
        </p:spPr>
        <p:txBody>
          <a:bodyPr wrap="square" rtlCol="0">
            <a:spAutoFit/>
          </a:bodyPr>
          <a:lstStyle/>
          <a:p>
            <a:pPr defTabSz="457189"/>
            <a:r>
              <a:rPr lang="en-US" b="1" dirty="0">
                <a:solidFill>
                  <a:srgbClr val="474746"/>
                </a:solidFill>
              </a:rPr>
              <a:t>Cons:</a:t>
            </a:r>
          </a:p>
        </p:txBody>
      </p:sp>
      <p:sp>
        <p:nvSpPr>
          <p:cNvPr id="3" name="TextBox 2"/>
          <p:cNvSpPr txBox="1"/>
          <p:nvPr/>
        </p:nvSpPr>
        <p:spPr>
          <a:xfrm>
            <a:off x="1" y="4820555"/>
            <a:ext cx="2997200" cy="246221"/>
          </a:xfrm>
          <a:prstGeom prst="rect">
            <a:avLst/>
          </a:prstGeom>
          <a:noFill/>
        </p:spPr>
        <p:txBody>
          <a:bodyPr wrap="square" rtlCol="0">
            <a:spAutoFit/>
          </a:bodyPr>
          <a:lstStyle/>
          <a:p>
            <a:pPr defTabSz="457189"/>
            <a:r>
              <a:rPr lang="en-US" sz="1000" dirty="0">
                <a:solidFill>
                  <a:srgbClr val="474746"/>
                </a:solidFill>
              </a:rPr>
              <a:t>*maybe also a negative</a:t>
            </a:r>
          </a:p>
        </p:txBody>
      </p:sp>
    </p:spTree>
    <p:extLst>
      <p:ext uri="{BB962C8B-B14F-4D97-AF65-F5344CB8AC3E}">
        <p14:creationId xmlns:p14="http://schemas.microsoft.com/office/powerpoint/2010/main" val="1222473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Discovery</a:t>
            </a:r>
          </a:p>
        </p:txBody>
      </p:sp>
    </p:spTree>
    <p:extLst>
      <p:ext uri="{BB962C8B-B14F-4D97-AF65-F5344CB8AC3E}">
        <p14:creationId xmlns:p14="http://schemas.microsoft.com/office/powerpoint/2010/main" val="1748745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9F3BE1-C77A-4C4C-A96D-757803540691}"/>
              </a:ext>
            </a:extLst>
          </p:cNvPr>
          <p:cNvSpPr>
            <a:spLocks noGrp="1"/>
          </p:cNvSpPr>
          <p:nvPr>
            <p:ph type="title"/>
          </p:nvPr>
        </p:nvSpPr>
        <p:spPr/>
        <p:txBody>
          <a:bodyPr/>
          <a:lstStyle/>
          <a:p>
            <a:r>
              <a:rPr lang="en-US" dirty="0"/>
              <a:t>What is Kubernetes?</a:t>
            </a:r>
          </a:p>
        </p:txBody>
      </p:sp>
      <p:sp>
        <p:nvSpPr>
          <p:cNvPr id="5" name="Shape 159">
            <a:extLst>
              <a:ext uri="{FF2B5EF4-FFF2-40B4-BE49-F238E27FC236}">
                <a16:creationId xmlns:a16="http://schemas.microsoft.com/office/drawing/2014/main" id="{04E7F903-24AE-49EC-B17B-A12FFC8D0390}"/>
              </a:ext>
            </a:extLst>
          </p:cNvPr>
          <p:cNvSpPr txBox="1">
            <a:spLocks/>
          </p:cNvSpPr>
          <p:nvPr/>
        </p:nvSpPr>
        <p:spPr>
          <a:xfrm>
            <a:off x="356615" y="1360413"/>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Ancient Greek word for “helmsman”</a:t>
            </a:r>
          </a:p>
        </p:txBody>
      </p:sp>
      <p:cxnSp>
        <p:nvCxnSpPr>
          <p:cNvPr id="6" name="Straight Connector 5">
            <a:extLst>
              <a:ext uri="{FF2B5EF4-FFF2-40B4-BE49-F238E27FC236}">
                <a16:creationId xmlns:a16="http://schemas.microsoft.com/office/drawing/2014/main" id="{32982840-8E17-42A8-A870-3DDF1C3D5E60}"/>
              </a:ext>
            </a:extLst>
          </p:cNvPr>
          <p:cNvCxnSpPr>
            <a:cxnSpLocks/>
          </p:cNvCxnSpPr>
          <p:nvPr/>
        </p:nvCxnSpPr>
        <p:spPr>
          <a:xfrm>
            <a:off x="457199" y="1870734"/>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1579985-3B5C-4F1D-85BA-349164A38CFE}"/>
              </a:ext>
            </a:extLst>
          </p:cNvPr>
          <p:cNvCxnSpPr>
            <a:cxnSpLocks/>
          </p:cNvCxnSpPr>
          <p:nvPr/>
        </p:nvCxnSpPr>
        <p:spPr>
          <a:xfrm>
            <a:off x="457199" y="2819561"/>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8" name="Shape 159">
            <a:extLst>
              <a:ext uri="{FF2B5EF4-FFF2-40B4-BE49-F238E27FC236}">
                <a16:creationId xmlns:a16="http://schemas.microsoft.com/office/drawing/2014/main" id="{7BF17AA9-9F9C-4B2E-B8C0-E5C1902E69E8}"/>
              </a:ext>
            </a:extLst>
          </p:cNvPr>
          <p:cNvSpPr txBox="1">
            <a:spLocks/>
          </p:cNvSpPr>
          <p:nvPr/>
        </p:nvSpPr>
        <p:spPr>
          <a:xfrm>
            <a:off x="356615" y="3022105"/>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A Cloud Native Computing Foundation (CNCF) project</a:t>
            </a:r>
          </a:p>
        </p:txBody>
      </p:sp>
      <p:sp>
        <p:nvSpPr>
          <p:cNvPr id="9" name="Shape 159">
            <a:extLst>
              <a:ext uri="{FF2B5EF4-FFF2-40B4-BE49-F238E27FC236}">
                <a16:creationId xmlns:a16="http://schemas.microsoft.com/office/drawing/2014/main" id="{74DA46EC-0843-4AF4-B492-2FDA1BE03D1D}"/>
              </a:ext>
            </a:extLst>
          </p:cNvPr>
          <p:cNvSpPr txBox="1">
            <a:spLocks/>
          </p:cNvSpPr>
          <p:nvPr/>
        </p:nvSpPr>
        <p:spPr>
          <a:xfrm>
            <a:off x="356615" y="2073278"/>
            <a:ext cx="8449055" cy="543739"/>
          </a:xfrm>
          <a:prstGeom prst="rect">
            <a:avLst/>
          </a:prstGeom>
        </p:spPr>
        <p:txBody>
          <a:bodyPr vert="horz" lIns="91440" tIns="45720" rIns="91440" bIns="45720" rtlCol="0">
            <a:spAutoFit/>
          </a:bodyPr>
          <a:lstStyle>
            <a:defPPr>
              <a:defRPr lang="en-US"/>
            </a:defPPr>
            <a:lvl1pPr marL="0" indent="0" defTabSz="457200" eaLnBrk="1" latinLnBrk="0" hangingPunct="1">
              <a:spcBef>
                <a:spcPts val="2400"/>
              </a:spcBef>
              <a:buSzPct val="100000"/>
              <a:buFontTx/>
              <a:defRPr kern="1200" spc="50" baseline="0">
                <a:gradFill>
                  <a:gsLst>
                    <a:gs pos="70787">
                      <a:schemeClr val="tx1"/>
                    </a:gs>
                    <a:gs pos="45506">
                      <a:schemeClr val="tx1"/>
                    </a:gs>
                  </a:gsLst>
                  <a:lin ang="5400000" scaled="1"/>
                </a:gradFill>
                <a:latin typeface="Amazon Ember" charset="0"/>
                <a:ea typeface="Amazon Ember" charset="0"/>
                <a:cs typeface="Amazon Ember" charset="0"/>
              </a:defRPr>
            </a:lvl1pPr>
            <a:lvl2pPr marL="173038" indent="-173038" defTabSz="457200" eaLnBrk="1" latinLnBrk="0" hangingPunct="1">
              <a:spcBef>
                <a:spcPts val="400"/>
              </a:spcBef>
              <a:buSzPct val="100000"/>
              <a:buFont typeface="Arial"/>
              <a:buChar char="•"/>
              <a:defRPr sz="1200" kern="1200" spc="50" baseline="0">
                <a:gradFill>
                  <a:gsLst>
                    <a:gs pos="70787">
                      <a:schemeClr val="tx1"/>
                    </a:gs>
                    <a:gs pos="45506">
                      <a:schemeClr val="tx1"/>
                    </a:gs>
                  </a:gsLst>
                  <a:lin ang="5400000" scaled="1"/>
                </a:gradFill>
                <a:latin typeface="Amazon Ember" charset="0"/>
                <a:ea typeface="Amazon Ember" charset="0"/>
                <a:cs typeface="Amazon Ember" charset="0"/>
              </a:defRPr>
            </a:lvl2pPr>
            <a:lvl3pPr marL="1143000" indent="-228600" defTabSz="457200" eaLnBrk="1" latinLnBrk="0" hangingPunct="1">
              <a:spcBef>
                <a:spcPct val="20000"/>
              </a:spcBef>
              <a:buFont typeface="Arial"/>
              <a:buChar char="•"/>
              <a:defRPr sz="1200" kern="1200" spc="50" baseline="0">
                <a:solidFill>
                  <a:schemeClr val="tx1"/>
                </a:solidFill>
                <a:latin typeface="Amazon Ember" charset="0"/>
                <a:ea typeface="Amazon Ember" charset="0"/>
                <a:cs typeface="Amazon Ember" charset="0"/>
              </a:defRPr>
            </a:lvl3pPr>
            <a:lvl4pPr marL="1600200" indent="-228600" defTabSz="457200" eaLnBrk="1" latinLnBrk="0" hangingPunct="1">
              <a:spcBef>
                <a:spcPct val="20000"/>
              </a:spcBef>
              <a:buFont typeface="Arial"/>
              <a:buChar char="–"/>
              <a:defRPr sz="1200" kern="1200" spc="50" baseline="0">
                <a:solidFill>
                  <a:schemeClr val="tx1"/>
                </a:solidFill>
                <a:latin typeface="Amazon Ember" charset="0"/>
                <a:ea typeface="Amazon Ember" charset="0"/>
                <a:cs typeface="Amazon Ember" charset="0"/>
              </a:defRPr>
            </a:lvl4pPr>
            <a:lvl5pPr marL="2057400" indent="-228600" defTabSz="457200" eaLnBrk="1" latinLnBrk="0" hangingPunct="1">
              <a:spcBef>
                <a:spcPct val="20000"/>
              </a:spcBef>
              <a:buFont typeface="Arial"/>
              <a:buChar char="»"/>
              <a:defRPr sz="1200" kern="1200" spc="50" baseline="0">
                <a:solidFill>
                  <a:schemeClr val="tx1"/>
                </a:solidFill>
                <a:latin typeface="Amazon Ember" charset="0"/>
                <a:ea typeface="Amazon Ember" charset="0"/>
                <a:cs typeface="Amazon Ember" charset="0"/>
              </a:defRPr>
            </a:lvl5pPr>
            <a:lvl6pPr marL="2514600" indent="-228600" defTabSz="457200" eaLnBrk="1" latinLnBrk="0" hangingPunct="1">
              <a:spcBef>
                <a:spcPct val="20000"/>
              </a:spcBef>
              <a:buFont typeface="Arial"/>
              <a:buChar char="•"/>
              <a:defRPr sz="2000" kern="1200">
                <a:solidFill>
                  <a:schemeClr val="tx1"/>
                </a:solidFill>
                <a:latin typeface="+mn-lt"/>
                <a:ea typeface="+mn-ea"/>
                <a:cs typeface="+mn-cs"/>
              </a:defRPr>
            </a:lvl6pPr>
            <a:lvl7pPr marL="2971800" indent="-228600" defTabSz="457200" eaLnBrk="1" latinLnBrk="0" hangingPunct="1">
              <a:spcBef>
                <a:spcPct val="20000"/>
              </a:spcBef>
              <a:buFont typeface="Arial"/>
              <a:buChar char="•"/>
              <a:defRPr sz="2000" kern="1200">
                <a:solidFill>
                  <a:schemeClr val="tx1"/>
                </a:solidFill>
                <a:latin typeface="+mn-lt"/>
                <a:ea typeface="+mn-ea"/>
                <a:cs typeface="+mn-cs"/>
              </a:defRPr>
            </a:lvl7pPr>
            <a:lvl8pPr marL="3429000" indent="-228600" defTabSz="457200" eaLnBrk="1" latinLnBrk="0" hangingPunct="1">
              <a:spcBef>
                <a:spcPct val="20000"/>
              </a:spcBef>
              <a:buFont typeface="Arial"/>
              <a:buChar char="•"/>
              <a:defRPr sz="2000" kern="1200">
                <a:solidFill>
                  <a:schemeClr val="tx1"/>
                </a:solidFill>
                <a:latin typeface="+mn-lt"/>
                <a:ea typeface="+mn-ea"/>
                <a:cs typeface="+mn-cs"/>
              </a:defRPr>
            </a:lvl8pPr>
            <a:lvl9pPr marL="3886200" indent="-228600" defTabSz="45720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Open source orchestration for containers</a:t>
            </a:r>
          </a:p>
          <a:p>
            <a:pPr lvl="1"/>
            <a:r>
              <a:rPr lang="en-US" dirty="0"/>
              <a:t>Docker, </a:t>
            </a:r>
            <a:r>
              <a:rPr lang="en-US" dirty="0" err="1"/>
              <a:t>rkt</a:t>
            </a:r>
            <a:r>
              <a:rPr lang="en-US" dirty="0"/>
              <a:t>, OCI, …</a:t>
            </a:r>
          </a:p>
        </p:txBody>
      </p:sp>
      <p:cxnSp>
        <p:nvCxnSpPr>
          <p:cNvPr id="10" name="Straight Connector 9">
            <a:extLst>
              <a:ext uri="{FF2B5EF4-FFF2-40B4-BE49-F238E27FC236}">
                <a16:creationId xmlns:a16="http://schemas.microsoft.com/office/drawing/2014/main" id="{9A19A650-16F6-459C-AEA9-EA0EB2458114}"/>
              </a:ext>
            </a:extLst>
          </p:cNvPr>
          <p:cNvCxnSpPr>
            <a:cxnSpLocks/>
          </p:cNvCxnSpPr>
          <p:nvPr/>
        </p:nvCxnSpPr>
        <p:spPr>
          <a:xfrm>
            <a:off x="457199" y="3532426"/>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1" name="Shape 159">
            <a:extLst>
              <a:ext uri="{FF2B5EF4-FFF2-40B4-BE49-F238E27FC236}">
                <a16:creationId xmlns:a16="http://schemas.microsoft.com/office/drawing/2014/main" id="{7D0E5533-4948-4897-89AD-BDA917E1F642}"/>
              </a:ext>
            </a:extLst>
          </p:cNvPr>
          <p:cNvSpPr txBox="1">
            <a:spLocks/>
          </p:cNvSpPr>
          <p:nvPr/>
        </p:nvSpPr>
        <p:spPr>
          <a:xfrm>
            <a:off x="356615" y="3734968"/>
            <a:ext cx="8449055" cy="54373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Active open source project</a:t>
            </a:r>
          </a:p>
          <a:p>
            <a:pPr marL="173038" lvl="1" indent="-173038">
              <a:spcBef>
                <a:spcPts val="400"/>
              </a:spcBef>
              <a:buSzPct val="100000"/>
            </a:pPr>
            <a:r>
              <a:rPr lang="en-US" dirty="0">
                <a:gradFill>
                  <a:gsLst>
                    <a:gs pos="70787">
                      <a:schemeClr val="tx1"/>
                    </a:gs>
                    <a:gs pos="45506">
                      <a:schemeClr val="tx1"/>
                    </a:gs>
                  </a:gsLst>
                  <a:lin ang="5400000" scaled="1"/>
                </a:gradFill>
              </a:rPr>
              <a:t>&gt;29k stars, &gt;1400 contributors, ~11k forks</a:t>
            </a:r>
          </a:p>
        </p:txBody>
      </p:sp>
    </p:spTree>
    <p:extLst>
      <p:ext uri="{BB962C8B-B14F-4D97-AF65-F5344CB8AC3E}">
        <p14:creationId xmlns:p14="http://schemas.microsoft.com/office/powerpoint/2010/main" val="407930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Service Discovery</a:t>
            </a:r>
          </a:p>
        </p:txBody>
      </p:sp>
      <p:sp>
        <p:nvSpPr>
          <p:cNvPr id="6" name="TextBox 5"/>
          <p:cNvSpPr txBox="1"/>
          <p:nvPr/>
        </p:nvSpPr>
        <p:spPr>
          <a:xfrm>
            <a:off x="1371600" y="1305425"/>
            <a:ext cx="1917123" cy="369332"/>
          </a:xfrm>
          <a:prstGeom prst="rect">
            <a:avLst/>
          </a:prstGeom>
          <a:noFill/>
        </p:spPr>
        <p:txBody>
          <a:bodyPr wrap="square" rtlCol="0">
            <a:spAutoFit/>
          </a:bodyPr>
          <a:lstStyle/>
          <a:p>
            <a:pPr algn="ctr"/>
            <a:r>
              <a:rPr lang="en-US" b="1" dirty="0"/>
              <a:t>Client Side</a:t>
            </a:r>
          </a:p>
        </p:txBody>
      </p:sp>
      <p:sp>
        <p:nvSpPr>
          <p:cNvPr id="7" name="TextBox 6"/>
          <p:cNvSpPr txBox="1"/>
          <p:nvPr/>
        </p:nvSpPr>
        <p:spPr>
          <a:xfrm>
            <a:off x="5815133" y="1305425"/>
            <a:ext cx="1742839" cy="369332"/>
          </a:xfrm>
          <a:prstGeom prst="rect">
            <a:avLst/>
          </a:prstGeom>
          <a:noFill/>
        </p:spPr>
        <p:txBody>
          <a:bodyPr wrap="square" rtlCol="0">
            <a:spAutoFit/>
          </a:bodyPr>
          <a:lstStyle/>
          <a:p>
            <a:pPr algn="ctr"/>
            <a:r>
              <a:rPr lang="en-US" b="1" dirty="0"/>
              <a:t>Server Side</a:t>
            </a:r>
          </a:p>
        </p:txBody>
      </p:sp>
      <p:sp>
        <p:nvSpPr>
          <p:cNvPr id="12" name="Rectangle 11">
            <a:extLst>
              <a:ext uri="{FF2B5EF4-FFF2-40B4-BE49-F238E27FC236}">
                <a16:creationId xmlns:a16="http://schemas.microsoft.com/office/drawing/2014/main" id="{476A0806-785A-FB42-A27A-AB61FE27A5E3}"/>
              </a:ext>
            </a:extLst>
          </p:cNvPr>
          <p:cNvSpPr/>
          <p:nvPr/>
        </p:nvSpPr>
        <p:spPr>
          <a:xfrm>
            <a:off x="336550" y="657876"/>
            <a:ext cx="8464550" cy="646331"/>
          </a:xfrm>
          <a:prstGeom prst="rect">
            <a:avLst/>
          </a:prstGeom>
        </p:spPr>
        <p:txBody>
          <a:bodyPr wrap="square">
            <a:spAutoFit/>
          </a:bodyPr>
          <a:lstStyle/>
          <a:p>
            <a:r>
              <a:rPr lang="en-US" dirty="0"/>
              <a:t>Refers to the dynamic association of host &amp; port mappings in a dynamic architecture. Two Types of Service Discovery</a:t>
            </a:r>
          </a:p>
        </p:txBody>
      </p:sp>
      <p:pic>
        <p:nvPicPr>
          <p:cNvPr id="13" name="Picture Placeholder 12">
            <a:extLst>
              <a:ext uri="{FF2B5EF4-FFF2-40B4-BE49-F238E27FC236}">
                <a16:creationId xmlns:a16="http://schemas.microsoft.com/office/drawing/2014/main" id="{B87BBBF5-34D3-F04D-AA9E-3F5585151D3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747300" y="1839913"/>
            <a:ext cx="3411220" cy="2698750"/>
          </a:xfrm>
          <a:prstGeom prst="rect">
            <a:avLst/>
          </a:prstGeom>
        </p:spPr>
      </p:pic>
      <p:pic>
        <p:nvPicPr>
          <p:cNvPr id="14" name="Picture Placeholder 13">
            <a:extLst>
              <a:ext uri="{FF2B5EF4-FFF2-40B4-BE49-F238E27FC236}">
                <a16:creationId xmlns:a16="http://schemas.microsoft.com/office/drawing/2014/main" id="{14743452-3EFF-414C-883D-E21BE0885172}"/>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a:fillRect/>
          </a:stretch>
        </p:blipFill>
        <p:spPr>
          <a:xfrm>
            <a:off x="5214938" y="1847147"/>
            <a:ext cx="3022600" cy="2698750"/>
          </a:xfrm>
          <a:prstGeom prst="rect">
            <a:avLst/>
          </a:prstGeom>
        </p:spPr>
      </p:pic>
    </p:spTree>
    <p:extLst>
      <p:ext uri="{BB962C8B-B14F-4D97-AF65-F5344CB8AC3E}">
        <p14:creationId xmlns:p14="http://schemas.microsoft.com/office/powerpoint/2010/main" val="16760865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Client Side</a:t>
            </a:r>
          </a:p>
        </p:txBody>
      </p:sp>
      <p:sp>
        <p:nvSpPr>
          <p:cNvPr id="3" name="Content Placeholder 2"/>
          <p:cNvSpPr>
            <a:spLocks noGrp="1"/>
          </p:cNvSpPr>
          <p:nvPr>
            <p:ph type="body" sz="quarter" idx="13"/>
          </p:nvPr>
        </p:nvSpPr>
        <p:spPr>
          <a:xfrm>
            <a:off x="336550" y="1065213"/>
            <a:ext cx="4240213" cy="3179762"/>
          </a:xfrm>
        </p:spPr>
        <p:txBody>
          <a:bodyPr/>
          <a:lstStyle/>
          <a:p>
            <a:r>
              <a:rPr lang="en-US" b="1" dirty="0"/>
              <a:t>Benefits</a:t>
            </a:r>
          </a:p>
          <a:p>
            <a:pPr lvl="1"/>
            <a:r>
              <a:rPr lang="en-US" dirty="0"/>
              <a:t>Beyond the registry no additional Infra</a:t>
            </a:r>
          </a:p>
          <a:p>
            <a:pPr lvl="1"/>
            <a:r>
              <a:rPr lang="en-US" dirty="0"/>
              <a:t>Service can implement unique load balancing strategies</a:t>
            </a:r>
          </a:p>
          <a:p>
            <a:pPr lvl="1"/>
            <a:endParaRPr lang="en-US" dirty="0"/>
          </a:p>
          <a:p>
            <a:r>
              <a:rPr lang="en-US" b="1" dirty="0"/>
              <a:t>Drawbacks</a:t>
            </a:r>
          </a:p>
          <a:p>
            <a:pPr lvl="1"/>
            <a:r>
              <a:rPr lang="en-US" dirty="0"/>
              <a:t>Couples the client to the Service Registry</a:t>
            </a:r>
          </a:p>
          <a:p>
            <a:pPr lvl="1"/>
            <a:r>
              <a:rPr lang="en-US" dirty="0"/>
              <a:t>Intelligent clients need to be implemented for each language</a:t>
            </a:r>
          </a:p>
        </p:txBody>
      </p:sp>
      <p:pic>
        <p:nvPicPr>
          <p:cNvPr id="6" name="Picture Placeholder 5">
            <a:extLst>
              <a:ext uri="{FF2B5EF4-FFF2-40B4-BE49-F238E27FC236}">
                <a16:creationId xmlns:a16="http://schemas.microsoft.com/office/drawing/2014/main" id="{7F342255-0808-9C40-89A2-B3AE872A058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6" r="786"/>
          <a:stretch>
            <a:fillRect/>
          </a:stretch>
        </p:blipFill>
        <p:spPr>
          <a:xfrm>
            <a:off x="4651830" y="1065214"/>
            <a:ext cx="4345123" cy="3492500"/>
          </a:xfrm>
          <a:prstGeom prst="rect">
            <a:avLst/>
          </a:prstGeom>
        </p:spPr>
      </p:pic>
    </p:spTree>
    <p:extLst>
      <p:ext uri="{BB962C8B-B14F-4D97-AF65-F5344CB8AC3E}">
        <p14:creationId xmlns:p14="http://schemas.microsoft.com/office/powerpoint/2010/main" val="4947484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Server Side</a:t>
            </a:r>
          </a:p>
        </p:txBody>
      </p:sp>
      <p:sp>
        <p:nvSpPr>
          <p:cNvPr id="3" name="Content Placeholder 2"/>
          <p:cNvSpPr>
            <a:spLocks noGrp="1"/>
          </p:cNvSpPr>
          <p:nvPr>
            <p:ph type="body" sz="quarter" idx="13"/>
          </p:nvPr>
        </p:nvSpPr>
        <p:spPr/>
        <p:txBody>
          <a:bodyPr/>
          <a:lstStyle/>
          <a:p>
            <a:r>
              <a:rPr lang="en-US" b="1" dirty="0"/>
              <a:t>Benefits</a:t>
            </a:r>
          </a:p>
          <a:p>
            <a:pPr lvl="1"/>
            <a:r>
              <a:rPr lang="en-US" dirty="0"/>
              <a:t>Applications &amp; Clients only need to speak to a HTTP/Thrift/</a:t>
            </a:r>
            <a:r>
              <a:rPr lang="en-US" dirty="0" err="1"/>
              <a:t>gRPC</a:t>
            </a:r>
            <a:r>
              <a:rPr lang="en-US" dirty="0"/>
              <a:t>, etc.</a:t>
            </a:r>
          </a:p>
          <a:p>
            <a:pPr lvl="1"/>
            <a:r>
              <a:rPr lang="en-US" dirty="0"/>
              <a:t>Provided by some platforms such as Kubernetes &amp; DC/OS</a:t>
            </a:r>
          </a:p>
          <a:p>
            <a:pPr lvl="1"/>
            <a:endParaRPr lang="en-US" dirty="0"/>
          </a:p>
          <a:p>
            <a:r>
              <a:rPr lang="en-US" b="1" dirty="0"/>
              <a:t>Drawbacks</a:t>
            </a:r>
          </a:p>
          <a:p>
            <a:pPr lvl="1"/>
            <a:r>
              <a:rPr lang="en-US" dirty="0"/>
              <a:t>Another component that needs to be maintained</a:t>
            </a:r>
          </a:p>
          <a:p>
            <a:pPr lvl="1"/>
            <a:r>
              <a:rPr lang="en-US" dirty="0"/>
              <a:t>Additional network hop is required for each request</a:t>
            </a:r>
          </a:p>
        </p:txBody>
      </p:sp>
      <p:pic>
        <p:nvPicPr>
          <p:cNvPr id="6" name="Picture Placeholder 5">
            <a:extLst>
              <a:ext uri="{FF2B5EF4-FFF2-40B4-BE49-F238E27FC236}">
                <a16:creationId xmlns:a16="http://schemas.microsoft.com/office/drawing/2014/main" id="{2D4BFB59-143B-BD41-8A4F-AE1D2DB8AC0C}"/>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4651830" y="986014"/>
            <a:ext cx="3911600" cy="3492500"/>
          </a:xfrm>
          <a:prstGeom prst="rect">
            <a:avLst/>
          </a:prstGeom>
        </p:spPr>
      </p:pic>
    </p:spTree>
    <p:extLst>
      <p:ext uri="{BB962C8B-B14F-4D97-AF65-F5344CB8AC3E}">
        <p14:creationId xmlns:p14="http://schemas.microsoft.com/office/powerpoint/2010/main" val="179370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Service Discovery | DNS</a:t>
            </a:r>
          </a:p>
        </p:txBody>
      </p:sp>
      <p:sp>
        <p:nvSpPr>
          <p:cNvPr id="3" name="Content Placeholder 2"/>
          <p:cNvSpPr>
            <a:spLocks noGrp="1"/>
          </p:cNvSpPr>
          <p:nvPr>
            <p:ph idx="1"/>
          </p:nvPr>
        </p:nvSpPr>
        <p:spPr/>
        <p:txBody>
          <a:bodyPr/>
          <a:lstStyle/>
          <a:p>
            <a:r>
              <a:rPr lang="en-US" dirty="0"/>
              <a:t>Built in support for Service Discovery in k8s using the DNS Cluster </a:t>
            </a:r>
            <a:r>
              <a:rPr lang="en-US" dirty="0" err="1"/>
              <a:t>Addon</a:t>
            </a:r>
            <a:endParaRPr lang="en-US" dirty="0"/>
          </a:p>
          <a:p>
            <a:pPr lvl="1"/>
            <a:r>
              <a:rPr lang="en-US" dirty="0"/>
              <a:t>This means each service can be accessed via a FQDN like</a:t>
            </a:r>
          </a:p>
          <a:p>
            <a:pPr lvl="2"/>
            <a:r>
              <a:rPr lang="en-US" dirty="0">
                <a:latin typeface="Monaco" charset="0"/>
                <a:ea typeface="Monaco" charset="0"/>
                <a:cs typeface="Monaco" charset="0"/>
              </a:rPr>
              <a:t>[service].[namespace].</a:t>
            </a:r>
            <a:r>
              <a:rPr lang="en-US" dirty="0" err="1">
                <a:latin typeface="Monaco" charset="0"/>
                <a:ea typeface="Monaco" charset="0"/>
                <a:cs typeface="Monaco" charset="0"/>
              </a:rPr>
              <a:t>svc.cluster.local</a:t>
            </a:r>
            <a:endParaRPr lang="en-US" dirty="0">
              <a:latin typeface="Monaco" charset="0"/>
              <a:ea typeface="Monaco" charset="0"/>
              <a:cs typeface="Monaco" charset="0"/>
            </a:endParaRPr>
          </a:p>
          <a:p>
            <a:r>
              <a:rPr lang="en-US" dirty="0"/>
              <a:t>Each node runs the DNS </a:t>
            </a:r>
            <a:r>
              <a:rPr lang="en-US" dirty="0" err="1"/>
              <a:t>addon</a:t>
            </a:r>
            <a:r>
              <a:rPr lang="en-US" dirty="0"/>
              <a:t> and configures the host file dynamically</a:t>
            </a:r>
          </a:p>
        </p:txBody>
      </p:sp>
    </p:spTree>
    <p:extLst>
      <p:ext uri="{BB962C8B-B14F-4D97-AF65-F5344CB8AC3E}">
        <p14:creationId xmlns:p14="http://schemas.microsoft.com/office/powerpoint/2010/main" val="17694492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Service Discovery | Service</a:t>
            </a:r>
          </a:p>
        </p:txBody>
      </p:sp>
      <p:sp>
        <p:nvSpPr>
          <p:cNvPr id="3" name="Content Placeholder 2"/>
          <p:cNvSpPr>
            <a:spLocks noGrp="1"/>
          </p:cNvSpPr>
          <p:nvPr>
            <p:ph type="body" sz="quarter" idx="10"/>
          </p:nvPr>
        </p:nvSpPr>
        <p:spPr/>
        <p:txBody>
          <a:bodyPr anchor="t"/>
          <a:lstStyle/>
          <a:p>
            <a:r>
              <a:rPr lang="en-US" dirty="0"/>
              <a:t>You can also do this using Kubernetes Services</a:t>
            </a:r>
          </a:p>
          <a:p>
            <a:r>
              <a:rPr lang="en-US" dirty="0"/>
              <a:t>By referencing a pod in a service you are creating a routable FQDN</a:t>
            </a:r>
          </a:p>
          <a:p>
            <a:pPr lvl="1"/>
            <a:r>
              <a:rPr lang="en-US" dirty="0">
                <a:hlinkClick r:id="rId3"/>
              </a:rPr>
              <a:t>http://products-svc:8080</a:t>
            </a:r>
            <a:endParaRPr lang="en-US" dirty="0"/>
          </a:p>
        </p:txBody>
      </p:sp>
      <p:sp>
        <p:nvSpPr>
          <p:cNvPr id="7" name="Text Placeholder 6">
            <a:extLst>
              <a:ext uri="{FF2B5EF4-FFF2-40B4-BE49-F238E27FC236}">
                <a16:creationId xmlns:a16="http://schemas.microsoft.com/office/drawing/2014/main" id="{4676219F-1687-7941-B271-D14C6A82AD0A}"/>
              </a:ext>
            </a:extLst>
          </p:cNvPr>
          <p:cNvSpPr txBox="1">
            <a:spLocks noGrp="1"/>
          </p:cNvSpPr>
          <p:nvPr>
            <p:ph type="body" sz="quarter" idx="11"/>
          </p:nvPr>
        </p:nvSpPr>
        <p:spPr>
          <a:prstGeom prst="rect">
            <a:avLst/>
          </a:prstGeom>
          <a:noFill/>
        </p:spPr>
        <p:txBody>
          <a:bodyPr wrap="square" rtlCol="0" anchor="ctr">
            <a:spAutoFit/>
          </a:bodyPr>
          <a:lstStyle/>
          <a:p>
            <a:r>
              <a:rPr lang="en-US" sz="1500" dirty="0" err="1">
                <a:latin typeface="Monaco" charset="0"/>
                <a:ea typeface="Monaco" charset="0"/>
                <a:cs typeface="Monaco" charset="0"/>
              </a:rPr>
              <a:t>apiVersion</a:t>
            </a:r>
            <a:r>
              <a:rPr lang="en-US" sz="1500" dirty="0">
                <a:latin typeface="Monaco" charset="0"/>
                <a:ea typeface="Monaco" charset="0"/>
                <a:cs typeface="Monaco" charset="0"/>
              </a:rPr>
              <a:t>: v1 </a:t>
            </a:r>
          </a:p>
          <a:p>
            <a:r>
              <a:rPr lang="en-US" sz="1500" dirty="0">
                <a:latin typeface="Monaco" charset="0"/>
                <a:ea typeface="Monaco" charset="0"/>
                <a:cs typeface="Monaco" charset="0"/>
              </a:rPr>
              <a:t>kind: Service </a:t>
            </a:r>
          </a:p>
          <a:p>
            <a:r>
              <a:rPr lang="en-US" sz="1500" dirty="0">
                <a:latin typeface="Monaco" charset="0"/>
                <a:ea typeface="Monaco" charset="0"/>
                <a:cs typeface="Monaco" charset="0"/>
              </a:rPr>
              <a:t>metadata: </a:t>
            </a:r>
          </a:p>
          <a:p>
            <a:r>
              <a:rPr lang="en-US" sz="1500" dirty="0">
                <a:latin typeface="Monaco" charset="0"/>
                <a:ea typeface="Monaco" charset="0"/>
                <a:cs typeface="Monaco" charset="0"/>
              </a:rPr>
              <a:t>    name: products-svc </a:t>
            </a:r>
          </a:p>
          <a:p>
            <a:r>
              <a:rPr lang="en-US" sz="1500" dirty="0">
                <a:latin typeface="Monaco" charset="0"/>
                <a:ea typeface="Monaco" charset="0"/>
                <a:cs typeface="Monaco" charset="0"/>
              </a:rPr>
              <a:t>spec: </a:t>
            </a:r>
          </a:p>
          <a:p>
            <a:r>
              <a:rPr lang="en-US" sz="1500" dirty="0">
                <a:latin typeface="Monaco" charset="0"/>
                <a:ea typeface="Monaco" charset="0"/>
                <a:cs typeface="Monaco" charset="0"/>
              </a:rPr>
              <a:t>    selector: </a:t>
            </a:r>
          </a:p>
          <a:p>
            <a:r>
              <a:rPr lang="en-US" sz="1500" dirty="0">
                <a:latin typeface="Monaco" charset="0"/>
                <a:ea typeface="Monaco" charset="0"/>
                <a:cs typeface="Monaco" charset="0"/>
              </a:rPr>
              <a:t>        app: products-pod </a:t>
            </a:r>
          </a:p>
          <a:p>
            <a:r>
              <a:rPr lang="en-US" sz="1500" dirty="0">
                <a:latin typeface="Monaco" charset="0"/>
                <a:ea typeface="Monaco" charset="0"/>
                <a:cs typeface="Monaco" charset="0"/>
              </a:rPr>
              <a:t>        ports: </a:t>
            </a:r>
          </a:p>
          <a:p>
            <a:r>
              <a:rPr lang="en-US" sz="1500" dirty="0">
                <a:latin typeface="Monaco" charset="0"/>
                <a:ea typeface="Monaco" charset="0"/>
                <a:cs typeface="Monaco" charset="0"/>
              </a:rPr>
              <a:t>            - port: 8080</a:t>
            </a:r>
          </a:p>
        </p:txBody>
      </p:sp>
    </p:spTree>
    <p:extLst>
      <p:ext uri="{BB962C8B-B14F-4D97-AF65-F5344CB8AC3E}">
        <p14:creationId xmlns:p14="http://schemas.microsoft.com/office/powerpoint/2010/main" val="1017214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Service Discovery Mechanisms | Consul</a:t>
            </a:r>
          </a:p>
        </p:txBody>
      </p:sp>
      <p:sp>
        <p:nvSpPr>
          <p:cNvPr id="3" name="Content Placeholder 2"/>
          <p:cNvSpPr>
            <a:spLocks noGrp="1"/>
          </p:cNvSpPr>
          <p:nvPr>
            <p:ph idx="1"/>
          </p:nvPr>
        </p:nvSpPr>
        <p:spPr>
          <a:xfrm>
            <a:off x="628650" y="1426369"/>
            <a:ext cx="4530437" cy="2612231"/>
          </a:xfrm>
        </p:spPr>
        <p:txBody>
          <a:bodyPr anchor="t"/>
          <a:lstStyle/>
          <a:p>
            <a:r>
              <a:rPr lang="en-US" dirty="0"/>
              <a:t>External tool, needs to be deployed into the K8s infra</a:t>
            </a:r>
          </a:p>
          <a:p>
            <a:r>
              <a:rPr lang="en-US" dirty="0"/>
              <a:t>Use gossip protocol to track what is going on in a cluster</a:t>
            </a:r>
          </a:p>
          <a:p>
            <a:r>
              <a:rPr lang="en-US" dirty="0"/>
              <a:t>Rich health checking beyond native k8s (Nagios-style plugins)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325" y="1268016"/>
            <a:ext cx="3333750" cy="2500313"/>
          </a:xfrm>
          <a:prstGeom prst="rect">
            <a:avLst/>
          </a:prstGeom>
        </p:spPr>
      </p:pic>
    </p:spTree>
    <p:extLst>
      <p:ext uri="{BB962C8B-B14F-4D97-AF65-F5344CB8AC3E}">
        <p14:creationId xmlns:p14="http://schemas.microsoft.com/office/powerpoint/2010/main" val="2163795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Mesh</a:t>
            </a:r>
          </a:p>
        </p:txBody>
      </p:sp>
    </p:spTree>
    <p:extLst>
      <p:ext uri="{BB962C8B-B14F-4D97-AF65-F5344CB8AC3E}">
        <p14:creationId xmlns:p14="http://schemas.microsoft.com/office/powerpoint/2010/main" val="19378718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92894"/>
            <a:ext cx="7886700" cy="994172"/>
          </a:xfrm>
        </p:spPr>
        <p:txBody>
          <a:bodyPr/>
          <a:lstStyle/>
          <a:p>
            <a:r>
              <a:rPr lang="en-US" b="1" dirty="0"/>
              <a:t>Service Mesh</a:t>
            </a:r>
          </a:p>
        </p:txBody>
      </p:sp>
      <p:sp>
        <p:nvSpPr>
          <p:cNvPr id="3" name="Content Placeholder 2"/>
          <p:cNvSpPr>
            <a:spLocks noGrp="1"/>
          </p:cNvSpPr>
          <p:nvPr>
            <p:ph idx="1"/>
          </p:nvPr>
        </p:nvSpPr>
        <p:spPr>
          <a:xfrm>
            <a:off x="628650" y="1206044"/>
            <a:ext cx="4895850" cy="3589854"/>
          </a:xfrm>
        </p:spPr>
        <p:txBody>
          <a:bodyPr/>
          <a:lstStyle/>
          <a:p>
            <a:r>
              <a:rPr lang="en-US" dirty="0"/>
              <a:t>“dedicated infrastructure layer for making service-to-service communication safe, fast, and reliable.” </a:t>
            </a:r>
          </a:p>
          <a:p>
            <a:r>
              <a:rPr lang="en-US" dirty="0"/>
              <a:t>	</a:t>
            </a:r>
            <a:r>
              <a:rPr lang="mr-IN" dirty="0"/>
              <a:t>–</a:t>
            </a:r>
            <a:r>
              <a:rPr lang="en-US" dirty="0"/>
              <a:t> William Morgan from Buoyant</a:t>
            </a:r>
          </a:p>
          <a:p>
            <a:r>
              <a:rPr lang="en-US" dirty="0"/>
              <a:t>Separates the connection management (load balancing), request retries/timeouts, circuit breaking, routing rules.</a:t>
            </a:r>
          </a:p>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2175" y="1647825"/>
            <a:ext cx="2867025" cy="1724025"/>
          </a:xfrm>
          <a:prstGeom prst="rect">
            <a:avLst/>
          </a:prstGeom>
        </p:spPr>
      </p:pic>
    </p:spTree>
    <p:extLst>
      <p:ext uri="{BB962C8B-B14F-4D97-AF65-F5344CB8AC3E}">
        <p14:creationId xmlns:p14="http://schemas.microsoft.com/office/powerpoint/2010/main" val="3361278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Service Mesh | </a:t>
            </a:r>
            <a:r>
              <a:rPr lang="en-US" b="1" dirty="0" err="1"/>
              <a:t>linkerd</a:t>
            </a:r>
            <a:endParaRPr lang="en-US" b="1" dirty="0"/>
          </a:p>
        </p:txBody>
      </p:sp>
      <p:sp>
        <p:nvSpPr>
          <p:cNvPr id="3" name="Content Placeholder 2"/>
          <p:cNvSpPr>
            <a:spLocks noGrp="1"/>
          </p:cNvSpPr>
          <p:nvPr>
            <p:ph idx="1"/>
          </p:nvPr>
        </p:nvSpPr>
        <p:spPr>
          <a:xfrm>
            <a:off x="628650" y="1426369"/>
            <a:ext cx="4530437" cy="3088481"/>
          </a:xfrm>
        </p:spPr>
        <p:txBody>
          <a:bodyPr anchor="t">
            <a:normAutofit/>
          </a:bodyPr>
          <a:lstStyle/>
          <a:p>
            <a:r>
              <a:rPr lang="en-US" dirty="0"/>
              <a:t>Runs as a standalone or sidecar proxy</a:t>
            </a:r>
          </a:p>
          <a:p>
            <a:r>
              <a:rPr lang="en-US" dirty="0"/>
              <a:t>Expects the Layer 3/4 Networking to be in a healthy state</a:t>
            </a:r>
          </a:p>
          <a:p>
            <a:r>
              <a:rPr lang="en-US" dirty="0"/>
              <a:t>Route your network traffic HTTP/Thrift/</a:t>
            </a:r>
            <a:r>
              <a:rPr lang="en-US" dirty="0" err="1"/>
              <a:t>gRPC</a:t>
            </a:r>
            <a:r>
              <a:rPr lang="en-US" dirty="0"/>
              <a:t> calls through the proxy</a:t>
            </a:r>
          </a:p>
          <a:p>
            <a:r>
              <a:rPr lang="en-US" dirty="0"/>
              <a:t>Adds retries mechanisms, load balancing, circuit breaking, and dynamic routing rules</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1921669"/>
            <a:ext cx="3143250" cy="1290863"/>
          </a:xfrm>
          <a:prstGeom prst="rect">
            <a:avLst/>
          </a:prstGeom>
        </p:spPr>
      </p:pic>
    </p:spTree>
    <p:extLst>
      <p:ext uri="{BB962C8B-B14F-4D97-AF65-F5344CB8AC3E}">
        <p14:creationId xmlns:p14="http://schemas.microsoft.com/office/powerpoint/2010/main" val="2324307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Service Mesh | </a:t>
            </a:r>
            <a:r>
              <a:rPr lang="en-US" b="1" dirty="0" err="1"/>
              <a:t>Istio</a:t>
            </a:r>
            <a:r>
              <a:rPr lang="en-US" b="1" dirty="0"/>
              <a:t> &amp; Envoy</a:t>
            </a:r>
          </a:p>
        </p:txBody>
      </p:sp>
      <p:sp>
        <p:nvSpPr>
          <p:cNvPr id="3" name="Content Placeholder 2"/>
          <p:cNvSpPr>
            <a:spLocks noGrp="1"/>
          </p:cNvSpPr>
          <p:nvPr>
            <p:ph idx="1"/>
          </p:nvPr>
        </p:nvSpPr>
        <p:spPr>
          <a:xfrm>
            <a:off x="628650" y="1426369"/>
            <a:ext cx="4530437" cy="3088481"/>
          </a:xfrm>
        </p:spPr>
        <p:txBody>
          <a:bodyPr anchor="t">
            <a:normAutofit/>
          </a:bodyPr>
          <a:lstStyle/>
          <a:p>
            <a:r>
              <a:rPr lang="en-US" dirty="0"/>
              <a:t>Highly portable service mesh</a:t>
            </a:r>
          </a:p>
          <a:p>
            <a:r>
              <a:rPr lang="en-US" dirty="0"/>
              <a:t>Built using exchangeable components like envoy, pilot, mixer</a:t>
            </a:r>
          </a:p>
          <a:p>
            <a:pPr lvl="1"/>
            <a:r>
              <a:rPr lang="en-US" dirty="0"/>
              <a:t>Envoy (from </a:t>
            </a:r>
            <a:r>
              <a:rPr lang="en-US" dirty="0" err="1"/>
              <a:t>lyft</a:t>
            </a:r>
            <a:r>
              <a:rPr lang="en-US" dirty="0"/>
              <a:t>) - L7 proxy</a:t>
            </a:r>
          </a:p>
          <a:p>
            <a:pPr lvl="1"/>
            <a:r>
              <a:rPr lang="en-US" dirty="0"/>
              <a:t>Pilot </a:t>
            </a:r>
            <a:r>
              <a:rPr lang="mr-IN" dirty="0"/>
              <a:t>–</a:t>
            </a:r>
            <a:r>
              <a:rPr lang="en-US" dirty="0"/>
              <a:t> Manages the lifecycle of the Envoy Instances </a:t>
            </a:r>
          </a:p>
          <a:p>
            <a:pPr lvl="1"/>
            <a:r>
              <a:rPr lang="en-US" dirty="0"/>
              <a:t>Mixer - Abstraction layer for the state of the service below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3576" y="1971675"/>
            <a:ext cx="882302" cy="13144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0925" y="2100263"/>
            <a:ext cx="1413871" cy="1057275"/>
          </a:xfrm>
          <a:prstGeom prst="rect">
            <a:avLst/>
          </a:prstGeom>
        </p:spPr>
      </p:pic>
      <p:sp>
        <p:nvSpPr>
          <p:cNvPr id="8" name="TextBox 7"/>
          <p:cNvSpPr txBox="1"/>
          <p:nvPr/>
        </p:nvSpPr>
        <p:spPr>
          <a:xfrm>
            <a:off x="6819900" y="2438400"/>
            <a:ext cx="333375" cy="553998"/>
          </a:xfrm>
          <a:prstGeom prst="rect">
            <a:avLst/>
          </a:prstGeom>
          <a:noFill/>
        </p:spPr>
        <p:txBody>
          <a:bodyPr wrap="square" rtlCol="0">
            <a:spAutoFit/>
          </a:bodyPr>
          <a:lstStyle/>
          <a:p>
            <a:r>
              <a:rPr lang="en-US" sz="3000"/>
              <a:t>+</a:t>
            </a:r>
            <a:endParaRPr lang="en-US" sz="3000" dirty="0"/>
          </a:p>
        </p:txBody>
      </p:sp>
    </p:spTree>
    <p:extLst>
      <p:ext uri="{BB962C8B-B14F-4D97-AF65-F5344CB8AC3E}">
        <p14:creationId xmlns:p14="http://schemas.microsoft.com/office/powerpoint/2010/main" val="760742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CF63B2-598E-46EA-BA81-468E1F2EFB71}"/>
              </a:ext>
            </a:extLst>
          </p:cNvPr>
          <p:cNvSpPr>
            <a:spLocks noGrp="1"/>
          </p:cNvSpPr>
          <p:nvPr>
            <p:ph type="title"/>
          </p:nvPr>
        </p:nvSpPr>
        <p:spPr/>
        <p:txBody>
          <a:bodyPr/>
          <a:lstStyle/>
          <a:p>
            <a:r>
              <a:rPr lang="en-US" dirty="0"/>
              <a:t>Declarative primitives</a:t>
            </a:r>
          </a:p>
        </p:txBody>
      </p:sp>
      <p:sp>
        <p:nvSpPr>
          <p:cNvPr id="5" name="Shape 159">
            <a:extLst>
              <a:ext uri="{FF2B5EF4-FFF2-40B4-BE49-F238E27FC236}">
                <a16:creationId xmlns:a16="http://schemas.microsoft.com/office/drawing/2014/main" id="{1B424AC8-3268-48D1-A2DF-18F87E4089BF}"/>
              </a:ext>
            </a:extLst>
          </p:cNvPr>
          <p:cNvSpPr txBox="1">
            <a:spLocks/>
          </p:cNvSpPr>
          <p:nvPr/>
        </p:nvSpPr>
        <p:spPr>
          <a:xfrm>
            <a:off x="356615" y="1364217"/>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Self-healing</a:t>
            </a:r>
          </a:p>
        </p:txBody>
      </p:sp>
      <p:cxnSp>
        <p:nvCxnSpPr>
          <p:cNvPr id="6" name="Straight Connector 5">
            <a:extLst>
              <a:ext uri="{FF2B5EF4-FFF2-40B4-BE49-F238E27FC236}">
                <a16:creationId xmlns:a16="http://schemas.microsoft.com/office/drawing/2014/main" id="{F0DB34A1-E66B-422F-8CCA-10070268B56B}"/>
              </a:ext>
            </a:extLst>
          </p:cNvPr>
          <p:cNvCxnSpPr>
            <a:cxnSpLocks/>
          </p:cNvCxnSpPr>
          <p:nvPr/>
        </p:nvCxnSpPr>
        <p:spPr>
          <a:xfrm>
            <a:off x="457199" y="1879312"/>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7F27E05-83CE-4F25-8635-DA532D1101A5}"/>
              </a:ext>
            </a:extLst>
          </p:cNvPr>
          <p:cNvCxnSpPr>
            <a:cxnSpLocks/>
          </p:cNvCxnSpPr>
          <p:nvPr/>
        </p:nvCxnSpPr>
        <p:spPr>
          <a:xfrm>
            <a:off x="457199" y="2601725"/>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8" name="Shape 159">
            <a:extLst>
              <a:ext uri="{FF2B5EF4-FFF2-40B4-BE49-F238E27FC236}">
                <a16:creationId xmlns:a16="http://schemas.microsoft.com/office/drawing/2014/main" id="{CF990E9E-491E-4716-A216-91C00850ACD5}"/>
              </a:ext>
            </a:extLst>
          </p:cNvPr>
          <p:cNvSpPr txBox="1">
            <a:spLocks/>
          </p:cNvSpPr>
          <p:nvPr/>
        </p:nvSpPr>
        <p:spPr>
          <a:xfrm>
            <a:off x="356615" y="2809043"/>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Automatic </a:t>
            </a:r>
            <a:r>
              <a:rPr lang="en-US" sz="1400" dirty="0" err="1">
                <a:gradFill>
                  <a:gsLst>
                    <a:gs pos="70787">
                      <a:schemeClr val="tx1"/>
                    </a:gs>
                    <a:gs pos="45506">
                      <a:schemeClr val="tx1"/>
                    </a:gs>
                  </a:gsLst>
                  <a:lin ang="5400000" scaled="1"/>
                </a:gradFill>
              </a:rPr>
              <a:t>binpacking</a:t>
            </a:r>
            <a:endParaRPr lang="en-US" sz="1400" dirty="0">
              <a:gradFill>
                <a:gsLst>
                  <a:gs pos="70787">
                    <a:schemeClr val="tx1"/>
                  </a:gs>
                  <a:gs pos="45506">
                    <a:schemeClr val="tx1"/>
                  </a:gs>
                </a:gsLst>
                <a:lin ang="5400000" scaled="1"/>
              </a:gradFill>
            </a:endParaRPr>
          </a:p>
        </p:txBody>
      </p:sp>
      <p:sp>
        <p:nvSpPr>
          <p:cNvPr id="9" name="Shape 159">
            <a:extLst>
              <a:ext uri="{FF2B5EF4-FFF2-40B4-BE49-F238E27FC236}">
                <a16:creationId xmlns:a16="http://schemas.microsoft.com/office/drawing/2014/main" id="{B47E5C44-1D2F-42C3-A22C-8C6E948953A4}"/>
              </a:ext>
            </a:extLst>
          </p:cNvPr>
          <p:cNvSpPr txBox="1">
            <a:spLocks/>
          </p:cNvSpPr>
          <p:nvPr/>
        </p:nvSpPr>
        <p:spPr>
          <a:xfrm>
            <a:off x="356615" y="2086630"/>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Horizontal scaling</a:t>
            </a:r>
          </a:p>
        </p:txBody>
      </p:sp>
      <p:cxnSp>
        <p:nvCxnSpPr>
          <p:cNvPr id="10" name="Straight Connector 9">
            <a:extLst>
              <a:ext uri="{FF2B5EF4-FFF2-40B4-BE49-F238E27FC236}">
                <a16:creationId xmlns:a16="http://schemas.microsoft.com/office/drawing/2014/main" id="{1756208A-2620-4E1B-B58A-35E0D7FF95CA}"/>
              </a:ext>
            </a:extLst>
          </p:cNvPr>
          <p:cNvCxnSpPr>
            <a:cxnSpLocks/>
          </p:cNvCxnSpPr>
          <p:nvPr/>
        </p:nvCxnSpPr>
        <p:spPr>
          <a:xfrm>
            <a:off x="457199" y="3324138"/>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1" name="Shape 159">
            <a:extLst>
              <a:ext uri="{FF2B5EF4-FFF2-40B4-BE49-F238E27FC236}">
                <a16:creationId xmlns:a16="http://schemas.microsoft.com/office/drawing/2014/main" id="{6A0CB53A-4DB5-4A5A-A6C6-7DCF5AC41E31}"/>
              </a:ext>
            </a:extLst>
          </p:cNvPr>
          <p:cNvSpPr txBox="1">
            <a:spLocks/>
          </p:cNvSpPr>
          <p:nvPr/>
        </p:nvSpPr>
        <p:spPr>
          <a:xfrm>
            <a:off x="356615" y="3531454"/>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Service discovery and load balancing</a:t>
            </a:r>
          </a:p>
        </p:txBody>
      </p:sp>
    </p:spTree>
    <p:extLst>
      <p:ext uri="{BB962C8B-B14F-4D97-AF65-F5344CB8AC3E}">
        <p14:creationId xmlns:p14="http://schemas.microsoft.com/office/powerpoint/2010/main" val="215793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FF04355-15A7-A94F-9039-0E21BD0ED028}"/>
              </a:ext>
            </a:extLst>
          </p:cNvPr>
          <p:cNvSpPr>
            <a:spLocks noGrp="1"/>
          </p:cNvSpPr>
          <p:nvPr>
            <p:ph type="title"/>
          </p:nvPr>
        </p:nvSpPr>
        <p:spPr/>
        <p:txBody>
          <a:bodyPr/>
          <a:lstStyle/>
          <a:p>
            <a:r>
              <a:rPr lang="en-US" dirty="0"/>
              <a:t>Thank You</a:t>
            </a:r>
          </a:p>
        </p:txBody>
      </p:sp>
      <p:sp>
        <p:nvSpPr>
          <p:cNvPr id="8" name="Text Placeholder 7">
            <a:extLst>
              <a:ext uri="{FF2B5EF4-FFF2-40B4-BE49-F238E27FC236}">
                <a16:creationId xmlns:a16="http://schemas.microsoft.com/office/drawing/2014/main" id="{F6A2E4CA-CAFF-1E4B-B567-D03EE1ECB2D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46123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concepts</a:t>
            </a:r>
          </a:p>
        </p:txBody>
      </p:sp>
      <p:sp>
        <p:nvSpPr>
          <p:cNvPr id="42" name="Shape 144">
            <a:extLst>
              <a:ext uri="{FF2B5EF4-FFF2-40B4-BE49-F238E27FC236}">
                <a16:creationId xmlns:a16="http://schemas.microsoft.com/office/drawing/2014/main" id="{1A68A116-64B9-4A09-96A2-6FDE780CF2E3}"/>
              </a:ext>
            </a:extLst>
          </p:cNvPr>
          <p:cNvSpPr txBox="1"/>
          <p:nvPr/>
        </p:nvSpPr>
        <p:spPr>
          <a:xfrm>
            <a:off x="352323" y="1243024"/>
            <a:ext cx="3061437" cy="646331"/>
          </a:xfrm>
          <a:prstGeom prst="rect">
            <a:avLst/>
          </a:prstGeom>
          <a:noFill/>
          <a:ln>
            <a:noFill/>
          </a:ln>
        </p:spPr>
        <p:txBody>
          <a:bodyPr wrap="square" lIns="91440" tIns="0" rIns="0" bIns="0" anchor="t" anchorCtr="0">
            <a:spAutoFit/>
          </a:bodyPr>
          <a:lstStyle/>
          <a:p>
            <a:pPr lvl="0">
              <a:buClr>
                <a:srgbClr val="000000"/>
              </a:buClr>
              <a:buSzPct val="45833"/>
            </a:pPr>
            <a:r>
              <a:rPr lang="en-US" sz="1400" b="1" spc="50" dirty="0">
                <a:gradFill>
                  <a:gsLst>
                    <a:gs pos="70787">
                      <a:schemeClr val="accent1"/>
                    </a:gs>
                    <a:gs pos="45506">
                      <a:schemeClr val="accent1"/>
                    </a:gs>
                  </a:gsLst>
                  <a:lin ang="5400000" scaled="1"/>
                </a:gradFill>
                <a:latin typeface="Amazon Ember" charset="0"/>
                <a:ea typeface="Amazon Ember" charset="0"/>
                <a:cs typeface="Amazon Ember" charset="0"/>
              </a:rPr>
              <a:t>Pods: </a:t>
            </a:r>
            <a:r>
              <a:rPr lang="en-US" sz="1400" spc="50" dirty="0">
                <a:gradFill>
                  <a:gsLst>
                    <a:gs pos="70787">
                      <a:schemeClr val="tx1"/>
                    </a:gs>
                    <a:gs pos="45506">
                      <a:schemeClr val="tx1"/>
                    </a:gs>
                  </a:gsLst>
                  <a:lin ang="5400000" scaled="1"/>
                </a:gradFill>
                <a:latin typeface="Amazon Ember" charset="0"/>
                <a:ea typeface="Amazon Ember" charset="0"/>
                <a:cs typeface="Amazon Ember" charset="0"/>
              </a:rPr>
              <a:t>Co-located group of containers that share an IP, namespace, storage volume</a:t>
            </a:r>
          </a:p>
        </p:txBody>
      </p:sp>
      <p:sp>
        <p:nvSpPr>
          <p:cNvPr id="44" name="Shape 144">
            <a:extLst>
              <a:ext uri="{FF2B5EF4-FFF2-40B4-BE49-F238E27FC236}">
                <a16:creationId xmlns:a16="http://schemas.microsoft.com/office/drawing/2014/main" id="{D068458E-DB79-4AE1-A49B-06148998F033}"/>
              </a:ext>
            </a:extLst>
          </p:cNvPr>
          <p:cNvSpPr txBox="1"/>
          <p:nvPr/>
        </p:nvSpPr>
        <p:spPr>
          <a:xfrm>
            <a:off x="352323" y="2089878"/>
            <a:ext cx="3061437" cy="646331"/>
          </a:xfrm>
          <a:prstGeom prst="rect">
            <a:avLst/>
          </a:prstGeom>
          <a:noFill/>
          <a:ln>
            <a:noFill/>
          </a:ln>
        </p:spPr>
        <p:txBody>
          <a:bodyPr wrap="square" lIns="91440" tIns="0" rIns="0" bIns="0" anchor="t" anchorCtr="0">
            <a:spAutoFit/>
          </a:bodyPr>
          <a:lstStyle/>
          <a:p>
            <a:pPr lvl="0">
              <a:buClr>
                <a:srgbClr val="000000"/>
              </a:buClr>
              <a:buSzPct val="45833"/>
            </a:pPr>
            <a:r>
              <a:rPr lang="en-US" sz="1400" b="1" spc="50" dirty="0">
                <a:gradFill>
                  <a:gsLst>
                    <a:gs pos="70787">
                      <a:schemeClr val="accent1"/>
                    </a:gs>
                    <a:gs pos="45506">
                      <a:schemeClr val="accent1"/>
                    </a:gs>
                  </a:gsLst>
                  <a:lin ang="5400000" scaled="1"/>
                </a:gradFill>
                <a:latin typeface="Amazon Ember" charset="0"/>
                <a:ea typeface="Amazon Ember" charset="0"/>
                <a:cs typeface="Amazon Ember" charset="0"/>
              </a:rPr>
              <a:t>Replica Set: </a:t>
            </a:r>
            <a:r>
              <a:rPr lang="en-US" sz="1400" spc="50" dirty="0">
                <a:gradFill>
                  <a:gsLst>
                    <a:gs pos="70787">
                      <a:schemeClr val="tx1"/>
                    </a:gs>
                    <a:gs pos="45506">
                      <a:schemeClr val="tx1"/>
                    </a:gs>
                  </a:gsLst>
                  <a:lin ang="5400000" scaled="1"/>
                </a:gradFill>
                <a:latin typeface="Amazon Ember" charset="0"/>
                <a:ea typeface="Amazon Ember" charset="0"/>
                <a:cs typeface="Amazon Ember" charset="0"/>
              </a:rPr>
              <a:t>Manages the </a:t>
            </a:r>
            <a:br>
              <a:rPr lang="en-US" sz="1400" spc="50" dirty="0">
                <a:gradFill>
                  <a:gsLst>
                    <a:gs pos="70787">
                      <a:schemeClr val="tx1"/>
                    </a:gs>
                    <a:gs pos="45506">
                      <a:schemeClr val="tx1"/>
                    </a:gs>
                  </a:gsLst>
                  <a:lin ang="5400000" scaled="1"/>
                </a:gradFill>
                <a:latin typeface="Amazon Ember" charset="0"/>
                <a:ea typeface="Amazon Ember" charset="0"/>
                <a:cs typeface="Amazon Ember" charset="0"/>
              </a:rPr>
            </a:br>
            <a:r>
              <a:rPr lang="en-US" sz="1400" spc="50" dirty="0">
                <a:gradFill>
                  <a:gsLst>
                    <a:gs pos="70787">
                      <a:schemeClr val="tx1"/>
                    </a:gs>
                    <a:gs pos="45506">
                      <a:schemeClr val="tx1"/>
                    </a:gs>
                  </a:gsLst>
                  <a:lin ang="5400000" scaled="1"/>
                </a:gradFill>
                <a:latin typeface="Amazon Ember" charset="0"/>
                <a:ea typeface="Amazon Ember" charset="0"/>
                <a:cs typeface="Amazon Ember" charset="0"/>
              </a:rPr>
              <a:t>lifecycle of pods and ensures specified number are running</a:t>
            </a:r>
          </a:p>
        </p:txBody>
      </p:sp>
      <p:sp>
        <p:nvSpPr>
          <p:cNvPr id="45" name="Shape 144">
            <a:extLst>
              <a:ext uri="{FF2B5EF4-FFF2-40B4-BE49-F238E27FC236}">
                <a16:creationId xmlns:a16="http://schemas.microsoft.com/office/drawing/2014/main" id="{308243FF-9ED0-45EB-8445-A5B40EFC130F}"/>
              </a:ext>
            </a:extLst>
          </p:cNvPr>
          <p:cNvSpPr txBox="1"/>
          <p:nvPr/>
        </p:nvSpPr>
        <p:spPr>
          <a:xfrm>
            <a:off x="352323" y="2936732"/>
            <a:ext cx="3061437" cy="430887"/>
          </a:xfrm>
          <a:prstGeom prst="rect">
            <a:avLst/>
          </a:prstGeom>
          <a:noFill/>
          <a:ln>
            <a:noFill/>
          </a:ln>
        </p:spPr>
        <p:txBody>
          <a:bodyPr wrap="square" lIns="91440" tIns="0" rIns="0" bIns="0" anchor="t" anchorCtr="0">
            <a:spAutoFit/>
          </a:bodyPr>
          <a:lstStyle/>
          <a:p>
            <a:pPr lvl="0">
              <a:buClr>
                <a:srgbClr val="000000"/>
              </a:buClr>
              <a:buSzPct val="45833"/>
            </a:pPr>
            <a:r>
              <a:rPr lang="en-US" sz="1400" b="1" spc="50" dirty="0">
                <a:gradFill>
                  <a:gsLst>
                    <a:gs pos="70787">
                      <a:schemeClr val="accent1"/>
                    </a:gs>
                    <a:gs pos="45506">
                      <a:schemeClr val="accent1"/>
                    </a:gs>
                  </a:gsLst>
                  <a:lin ang="5400000" scaled="1"/>
                </a:gradFill>
                <a:latin typeface="Amazon Ember" charset="0"/>
                <a:ea typeface="Amazon Ember" charset="0"/>
                <a:cs typeface="Amazon Ember" charset="0"/>
              </a:rPr>
              <a:t>Service: </a:t>
            </a:r>
            <a:r>
              <a:rPr lang="en-US" sz="1400" spc="50" dirty="0">
                <a:gradFill>
                  <a:gsLst>
                    <a:gs pos="70787">
                      <a:schemeClr val="tx1"/>
                    </a:gs>
                    <a:gs pos="45506">
                      <a:schemeClr val="tx1"/>
                    </a:gs>
                  </a:gsLst>
                  <a:lin ang="5400000" scaled="1"/>
                </a:gradFill>
                <a:latin typeface="Amazon Ember" charset="0"/>
                <a:ea typeface="Amazon Ember" charset="0"/>
                <a:cs typeface="Amazon Ember" charset="0"/>
              </a:rPr>
              <a:t>Single, stable name </a:t>
            </a:r>
            <a:br>
              <a:rPr lang="en-US" sz="1400" spc="50" dirty="0">
                <a:gradFill>
                  <a:gsLst>
                    <a:gs pos="70787">
                      <a:schemeClr val="tx1"/>
                    </a:gs>
                    <a:gs pos="45506">
                      <a:schemeClr val="tx1"/>
                    </a:gs>
                  </a:gsLst>
                  <a:lin ang="5400000" scaled="1"/>
                </a:gradFill>
                <a:latin typeface="Amazon Ember" charset="0"/>
                <a:ea typeface="Amazon Ember" charset="0"/>
                <a:cs typeface="Amazon Ember" charset="0"/>
              </a:rPr>
            </a:br>
            <a:r>
              <a:rPr lang="en-US" sz="1400" spc="50" dirty="0">
                <a:gradFill>
                  <a:gsLst>
                    <a:gs pos="70787">
                      <a:schemeClr val="tx1"/>
                    </a:gs>
                    <a:gs pos="45506">
                      <a:schemeClr val="tx1"/>
                    </a:gs>
                  </a:gsLst>
                  <a:lin ang="5400000" scaled="1"/>
                </a:gradFill>
                <a:latin typeface="Amazon Ember" charset="0"/>
                <a:ea typeface="Amazon Ember" charset="0"/>
                <a:cs typeface="Amazon Ember" charset="0"/>
              </a:rPr>
              <a:t>for a set of pods, also acts as LB</a:t>
            </a:r>
          </a:p>
        </p:txBody>
      </p:sp>
      <p:sp>
        <p:nvSpPr>
          <p:cNvPr id="46" name="Shape 144">
            <a:extLst>
              <a:ext uri="{FF2B5EF4-FFF2-40B4-BE49-F238E27FC236}">
                <a16:creationId xmlns:a16="http://schemas.microsoft.com/office/drawing/2014/main" id="{530A6D4A-433B-4BAC-8936-BA4CA382521D}"/>
              </a:ext>
            </a:extLst>
          </p:cNvPr>
          <p:cNvSpPr txBox="1"/>
          <p:nvPr/>
        </p:nvSpPr>
        <p:spPr>
          <a:xfrm>
            <a:off x="352323" y="3568143"/>
            <a:ext cx="3061437" cy="430887"/>
          </a:xfrm>
          <a:prstGeom prst="rect">
            <a:avLst/>
          </a:prstGeom>
          <a:noFill/>
          <a:ln>
            <a:noFill/>
          </a:ln>
        </p:spPr>
        <p:txBody>
          <a:bodyPr wrap="square" lIns="91440" tIns="0" rIns="0" bIns="0" anchor="t" anchorCtr="0">
            <a:spAutoFit/>
          </a:bodyPr>
          <a:lstStyle/>
          <a:p>
            <a:pPr lvl="0">
              <a:buClr>
                <a:srgbClr val="000000"/>
              </a:buClr>
              <a:buSzPct val="45833"/>
            </a:pPr>
            <a:r>
              <a:rPr lang="en-US" sz="1400" b="1" spc="50" dirty="0">
                <a:gradFill>
                  <a:gsLst>
                    <a:gs pos="70787">
                      <a:schemeClr val="accent1"/>
                    </a:gs>
                    <a:gs pos="45506">
                      <a:schemeClr val="accent1"/>
                    </a:gs>
                  </a:gsLst>
                  <a:lin ang="5400000" scaled="1"/>
                </a:gradFill>
                <a:latin typeface="Amazon Ember" charset="0"/>
                <a:ea typeface="Amazon Ember" charset="0"/>
                <a:cs typeface="Amazon Ember" charset="0"/>
              </a:rPr>
              <a:t>Label: </a:t>
            </a:r>
            <a:r>
              <a:rPr lang="en-US" sz="1400" spc="50" dirty="0">
                <a:gradFill>
                  <a:gsLst>
                    <a:gs pos="70787">
                      <a:schemeClr val="tx1"/>
                    </a:gs>
                    <a:gs pos="45506">
                      <a:schemeClr val="tx1"/>
                    </a:gs>
                  </a:gsLst>
                  <a:lin ang="5400000" scaled="1"/>
                </a:gradFill>
                <a:latin typeface="Amazon Ember" charset="0"/>
                <a:ea typeface="Amazon Ember" charset="0"/>
                <a:cs typeface="Amazon Ember" charset="0"/>
              </a:rPr>
              <a:t>Used to organize </a:t>
            </a:r>
            <a:br>
              <a:rPr lang="en-US" sz="1400" spc="50" dirty="0">
                <a:gradFill>
                  <a:gsLst>
                    <a:gs pos="70787">
                      <a:schemeClr val="tx1"/>
                    </a:gs>
                    <a:gs pos="45506">
                      <a:schemeClr val="tx1"/>
                    </a:gs>
                  </a:gsLst>
                  <a:lin ang="5400000" scaled="1"/>
                </a:gradFill>
                <a:latin typeface="Amazon Ember" charset="0"/>
                <a:ea typeface="Amazon Ember" charset="0"/>
                <a:cs typeface="Amazon Ember" charset="0"/>
              </a:rPr>
            </a:br>
            <a:r>
              <a:rPr lang="en-US" sz="1400" spc="50" dirty="0">
                <a:gradFill>
                  <a:gsLst>
                    <a:gs pos="70787">
                      <a:schemeClr val="tx1"/>
                    </a:gs>
                    <a:gs pos="45506">
                      <a:schemeClr val="tx1"/>
                    </a:gs>
                  </a:gsLst>
                  <a:lin ang="5400000" scaled="1"/>
                </a:gradFill>
                <a:latin typeface="Amazon Ember" charset="0"/>
                <a:ea typeface="Amazon Ember" charset="0"/>
                <a:cs typeface="Amazon Ember" charset="0"/>
              </a:rPr>
              <a:t>and select group of objects</a:t>
            </a:r>
          </a:p>
        </p:txBody>
      </p:sp>
      <p:grpSp>
        <p:nvGrpSpPr>
          <p:cNvPr id="47" name="Group 46">
            <a:extLst>
              <a:ext uri="{FF2B5EF4-FFF2-40B4-BE49-F238E27FC236}">
                <a16:creationId xmlns:a16="http://schemas.microsoft.com/office/drawing/2014/main" id="{94FCC8F9-E379-4DC1-9B3F-B4588ED9DAFA}"/>
              </a:ext>
            </a:extLst>
          </p:cNvPr>
          <p:cNvGrpSpPr/>
          <p:nvPr/>
        </p:nvGrpSpPr>
        <p:grpSpPr>
          <a:xfrm>
            <a:off x="5310796" y="2727643"/>
            <a:ext cx="2063469" cy="1919525"/>
            <a:chOff x="5589782" y="2956243"/>
            <a:chExt cx="2063469" cy="1919525"/>
          </a:xfrm>
        </p:grpSpPr>
        <p:sp>
          <p:nvSpPr>
            <p:cNvPr id="48" name="port 8080">
              <a:extLst>
                <a:ext uri="{FF2B5EF4-FFF2-40B4-BE49-F238E27FC236}">
                  <a16:creationId xmlns:a16="http://schemas.microsoft.com/office/drawing/2014/main" id="{5C38517C-5EFB-487B-BA06-AB72C91E4966}"/>
                </a:ext>
              </a:extLst>
            </p:cNvPr>
            <p:cNvSpPr txBox="1"/>
            <p:nvPr/>
          </p:nvSpPr>
          <p:spPr>
            <a:xfrm>
              <a:off x="5887083" y="3734955"/>
              <a:ext cx="548228" cy="18293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defTabSz="584200">
                <a:defRPr sz="3000" b="1">
                  <a:latin typeface="Helvetica"/>
                  <a:ea typeface="Helvetica"/>
                  <a:cs typeface="Helvetica"/>
                  <a:sym typeface="Helvetica"/>
                </a:defRPr>
              </a:lvl1pPr>
            </a:lstStyle>
            <a:p>
              <a:pPr defTabSz="685800">
                <a:lnSpc>
                  <a:spcPct val="90000"/>
                </a:lnSpc>
              </a:pPr>
              <a:r>
                <a:rPr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port 8080</a:t>
              </a:r>
            </a:p>
          </p:txBody>
        </p:sp>
        <p:sp>
          <p:nvSpPr>
            <p:cNvPr id="49" name="port 8080">
              <a:extLst>
                <a:ext uri="{FF2B5EF4-FFF2-40B4-BE49-F238E27FC236}">
                  <a16:creationId xmlns:a16="http://schemas.microsoft.com/office/drawing/2014/main" id="{D0001E1F-5061-45D5-880F-11D4EF9E0A78}"/>
                </a:ext>
              </a:extLst>
            </p:cNvPr>
            <p:cNvSpPr txBox="1"/>
            <p:nvPr/>
          </p:nvSpPr>
          <p:spPr>
            <a:xfrm>
              <a:off x="6817241" y="3734955"/>
              <a:ext cx="548228" cy="18293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defTabSz="584200">
                <a:defRPr sz="3000" b="1">
                  <a:latin typeface="Helvetica"/>
                  <a:ea typeface="Helvetica"/>
                  <a:cs typeface="Helvetica"/>
                  <a:sym typeface="Helvetica"/>
                </a:defRPr>
              </a:lvl1pPr>
            </a:lstStyle>
            <a:p>
              <a:pPr defTabSz="685800">
                <a:lnSpc>
                  <a:spcPct val="90000"/>
                </a:lnSpc>
              </a:pPr>
              <a:r>
                <a:rPr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port 8080</a:t>
              </a:r>
            </a:p>
          </p:txBody>
        </p:sp>
        <p:grpSp>
          <p:nvGrpSpPr>
            <p:cNvPr id="50" name="Group 49">
              <a:extLst>
                <a:ext uri="{FF2B5EF4-FFF2-40B4-BE49-F238E27FC236}">
                  <a16:creationId xmlns:a16="http://schemas.microsoft.com/office/drawing/2014/main" id="{56CFAAFA-596A-499F-946D-1FC0A82F602B}"/>
                </a:ext>
              </a:extLst>
            </p:cNvPr>
            <p:cNvGrpSpPr/>
            <p:nvPr/>
          </p:nvGrpSpPr>
          <p:grpSpPr>
            <a:xfrm>
              <a:off x="6120428" y="2956243"/>
              <a:ext cx="1005840" cy="393192"/>
              <a:chOff x="1515444" y="2090982"/>
              <a:chExt cx="1005840" cy="393192"/>
            </a:xfrm>
          </p:grpSpPr>
          <p:sp>
            <p:nvSpPr>
              <p:cNvPr id="70" name="TextBox 69">
                <a:extLst>
                  <a:ext uri="{FF2B5EF4-FFF2-40B4-BE49-F238E27FC236}">
                    <a16:creationId xmlns:a16="http://schemas.microsoft.com/office/drawing/2014/main" id="{2C4D4831-51AA-4DF6-B0BC-A0D5DBDA18A8}"/>
                  </a:ext>
                </a:extLst>
              </p:cNvPr>
              <p:cNvSpPr txBox="1"/>
              <p:nvPr/>
            </p:nvSpPr>
            <p:spPr>
              <a:xfrm>
                <a:off x="1515444" y="2090982"/>
                <a:ext cx="1005840" cy="393192"/>
              </a:xfrm>
              <a:prstGeom prst="roundRect">
                <a:avLst/>
              </a:prstGeom>
              <a:solidFill>
                <a:schemeClr val="tx1"/>
              </a:solidFill>
            </p:spPr>
            <p:txBody>
              <a:bodyPr wrap="square" tIns="109728" bIns="91440" rtlCol="0" anchor="ctr" anchorCtr="0">
                <a:noAutofit/>
              </a:bodyPr>
              <a:lstStyle/>
              <a:p>
                <a:pPr algn="ctr">
                  <a:lnSpc>
                    <a:spcPct val="90000"/>
                  </a:lnSpc>
                </a:pPr>
                <a:endParaRPr lang="en-US" sz="12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1" name="TextBox 70">
                <a:extLst>
                  <a:ext uri="{FF2B5EF4-FFF2-40B4-BE49-F238E27FC236}">
                    <a16:creationId xmlns:a16="http://schemas.microsoft.com/office/drawing/2014/main" id="{AD84B1B0-88B0-435B-915F-96877143E98F}"/>
                  </a:ext>
                </a:extLst>
              </p:cNvPr>
              <p:cNvSpPr txBox="1"/>
              <p:nvPr/>
            </p:nvSpPr>
            <p:spPr>
              <a:xfrm>
                <a:off x="1515444" y="2090982"/>
                <a:ext cx="1005840" cy="365760"/>
              </a:xfrm>
              <a:prstGeom prst="roundRect">
                <a:avLst/>
              </a:prstGeom>
              <a:solidFill>
                <a:schemeClr val="tx2"/>
              </a:solidFill>
            </p:spPr>
            <p:txBody>
              <a:bodyPr wrap="square" tIns="109728" bIns="91440" rtlCol="0" anchor="ctr" anchorCtr="0">
                <a:noAutofit/>
              </a:bodyPr>
              <a:lstStyle/>
              <a:p>
                <a:pPr algn="ctr">
                  <a:lnSpc>
                    <a:spcPct val="90000"/>
                  </a:lnSpc>
                </a:pPr>
                <a:r>
                  <a:rPr lang="en-US" sz="12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“web”</a:t>
                </a:r>
              </a:p>
            </p:txBody>
          </p:sp>
        </p:grpSp>
        <p:grpSp>
          <p:nvGrpSpPr>
            <p:cNvPr id="51" name="Group 50">
              <a:extLst>
                <a:ext uri="{FF2B5EF4-FFF2-40B4-BE49-F238E27FC236}">
                  <a16:creationId xmlns:a16="http://schemas.microsoft.com/office/drawing/2014/main" id="{EB21ED00-3313-4503-B0AA-8FAE98F38F7E}"/>
                </a:ext>
              </a:extLst>
            </p:cNvPr>
            <p:cNvGrpSpPr/>
            <p:nvPr/>
          </p:nvGrpSpPr>
          <p:grpSpPr>
            <a:xfrm>
              <a:off x="5719255" y="4210486"/>
              <a:ext cx="870604" cy="555848"/>
              <a:chOff x="6126452" y="1383037"/>
              <a:chExt cx="822960" cy="758952"/>
            </a:xfrm>
          </p:grpSpPr>
          <p:sp>
            <p:nvSpPr>
              <p:cNvPr id="68" name="TextBox 67">
                <a:extLst>
                  <a:ext uri="{FF2B5EF4-FFF2-40B4-BE49-F238E27FC236}">
                    <a16:creationId xmlns:a16="http://schemas.microsoft.com/office/drawing/2014/main" id="{A6FBF644-EEC0-4261-A806-B544E55819D4}"/>
                  </a:ext>
                </a:extLst>
              </p:cNvPr>
              <p:cNvSpPr txBox="1"/>
              <p:nvPr/>
            </p:nvSpPr>
            <p:spPr>
              <a:xfrm>
                <a:off x="6126452" y="1383037"/>
                <a:ext cx="822960" cy="758952"/>
              </a:xfrm>
              <a:prstGeom prst="roundRect">
                <a:avLst/>
              </a:prstGeom>
              <a:solidFill>
                <a:srgbClr val="9D5125"/>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9" name="TextBox 68">
                <a:extLst>
                  <a:ext uri="{FF2B5EF4-FFF2-40B4-BE49-F238E27FC236}">
                    <a16:creationId xmlns:a16="http://schemas.microsoft.com/office/drawing/2014/main" id="{41BC3B04-63C8-4166-9623-3BF8427CD87B}"/>
                  </a:ext>
                </a:extLst>
              </p:cNvPr>
              <p:cNvSpPr txBox="1"/>
              <p:nvPr/>
            </p:nvSpPr>
            <p:spPr>
              <a:xfrm>
                <a:off x="6126452" y="1383037"/>
                <a:ext cx="822960" cy="731520"/>
              </a:xfrm>
              <a:prstGeom prst="roundRect">
                <a:avLst/>
              </a:prstGeom>
              <a:solidFill>
                <a:srgbClr val="F58534"/>
              </a:solidFill>
            </p:spPr>
            <p:txBody>
              <a:bodyPr wrap="square" tIns="109728" bIns="91440" rtlCol="0" anchor="b"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2" name="Group 51">
              <a:extLst>
                <a:ext uri="{FF2B5EF4-FFF2-40B4-BE49-F238E27FC236}">
                  <a16:creationId xmlns:a16="http://schemas.microsoft.com/office/drawing/2014/main" id="{D8E4E292-04F1-40AA-810E-4789C8C03908}"/>
                </a:ext>
              </a:extLst>
            </p:cNvPr>
            <p:cNvGrpSpPr/>
            <p:nvPr/>
          </p:nvGrpSpPr>
          <p:grpSpPr>
            <a:xfrm>
              <a:off x="6656809" y="4210486"/>
              <a:ext cx="870604" cy="555848"/>
              <a:chOff x="6126452" y="1383037"/>
              <a:chExt cx="822960" cy="758952"/>
            </a:xfrm>
          </p:grpSpPr>
          <p:sp>
            <p:nvSpPr>
              <p:cNvPr id="66" name="TextBox 65">
                <a:extLst>
                  <a:ext uri="{FF2B5EF4-FFF2-40B4-BE49-F238E27FC236}">
                    <a16:creationId xmlns:a16="http://schemas.microsoft.com/office/drawing/2014/main" id="{A9EAD1E3-70D4-48D3-B433-0C9B34568808}"/>
                  </a:ext>
                </a:extLst>
              </p:cNvPr>
              <p:cNvSpPr txBox="1"/>
              <p:nvPr/>
            </p:nvSpPr>
            <p:spPr>
              <a:xfrm>
                <a:off x="6126452" y="1383037"/>
                <a:ext cx="822960" cy="758952"/>
              </a:xfrm>
              <a:prstGeom prst="roundRect">
                <a:avLst/>
              </a:prstGeom>
              <a:solidFill>
                <a:srgbClr val="9D5125"/>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7" name="TextBox 66">
                <a:extLst>
                  <a:ext uri="{FF2B5EF4-FFF2-40B4-BE49-F238E27FC236}">
                    <a16:creationId xmlns:a16="http://schemas.microsoft.com/office/drawing/2014/main" id="{167B8E9F-4F66-4143-B7CE-8C867A1B1358}"/>
                  </a:ext>
                </a:extLst>
              </p:cNvPr>
              <p:cNvSpPr txBox="1"/>
              <p:nvPr/>
            </p:nvSpPr>
            <p:spPr>
              <a:xfrm>
                <a:off x="6126452" y="1383037"/>
                <a:ext cx="822960" cy="731520"/>
              </a:xfrm>
              <a:prstGeom prst="roundRect">
                <a:avLst/>
              </a:prstGeom>
              <a:solidFill>
                <a:srgbClr val="F58534"/>
              </a:solidFill>
            </p:spPr>
            <p:txBody>
              <a:bodyPr wrap="square" tIns="109728" bIns="91440" rtlCol="0" anchor="b"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3" name="Group 52">
              <a:extLst>
                <a:ext uri="{FF2B5EF4-FFF2-40B4-BE49-F238E27FC236}">
                  <a16:creationId xmlns:a16="http://schemas.microsoft.com/office/drawing/2014/main" id="{52B4053D-8447-486C-AE67-4121876DDC57}"/>
                </a:ext>
              </a:extLst>
            </p:cNvPr>
            <p:cNvGrpSpPr/>
            <p:nvPr/>
          </p:nvGrpSpPr>
          <p:grpSpPr>
            <a:xfrm>
              <a:off x="5786225" y="4298646"/>
              <a:ext cx="736665" cy="357644"/>
              <a:chOff x="6126452" y="1383037"/>
              <a:chExt cx="822960" cy="347472"/>
            </a:xfrm>
          </p:grpSpPr>
          <p:sp>
            <p:nvSpPr>
              <p:cNvPr id="64" name="TextBox 63">
                <a:extLst>
                  <a:ext uri="{FF2B5EF4-FFF2-40B4-BE49-F238E27FC236}">
                    <a16:creationId xmlns:a16="http://schemas.microsoft.com/office/drawing/2014/main" id="{890FB678-510D-458F-85C4-C47EB85F4B26}"/>
                  </a:ext>
                </a:extLst>
              </p:cNvPr>
              <p:cNvSpPr txBox="1"/>
              <p:nvPr/>
            </p:nvSpPr>
            <p:spPr>
              <a:xfrm>
                <a:off x="6126452" y="1383037"/>
                <a:ext cx="822960" cy="347472"/>
              </a:xfrm>
              <a:prstGeom prst="roundRect">
                <a:avLst/>
              </a:prstGeom>
              <a:solidFill>
                <a:schemeClr val="accent2">
                  <a:lumMod val="50000"/>
                </a:schemeClr>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TextBox 64">
                <a:extLst>
                  <a:ext uri="{FF2B5EF4-FFF2-40B4-BE49-F238E27FC236}">
                    <a16:creationId xmlns:a16="http://schemas.microsoft.com/office/drawing/2014/main" id="{75806B96-4B71-4DBE-85F4-A7DADF83299B}"/>
                  </a:ext>
                </a:extLst>
              </p:cNvPr>
              <p:cNvSpPr txBox="1"/>
              <p:nvPr/>
            </p:nvSpPr>
            <p:spPr>
              <a:xfrm>
                <a:off x="6126452" y="1383037"/>
                <a:ext cx="822960" cy="320040"/>
              </a:xfrm>
              <a:prstGeom prst="roundRect">
                <a:avLst/>
              </a:prstGeom>
              <a:solidFill>
                <a:schemeClr val="accent2"/>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4" name="Group 53">
              <a:extLst>
                <a:ext uri="{FF2B5EF4-FFF2-40B4-BE49-F238E27FC236}">
                  <a16:creationId xmlns:a16="http://schemas.microsoft.com/office/drawing/2014/main" id="{F3774DA5-8339-418D-8EE4-AAD64D5D5192}"/>
                </a:ext>
              </a:extLst>
            </p:cNvPr>
            <p:cNvGrpSpPr/>
            <p:nvPr/>
          </p:nvGrpSpPr>
          <p:grpSpPr>
            <a:xfrm>
              <a:off x="6723778" y="4298646"/>
              <a:ext cx="736665" cy="357644"/>
              <a:chOff x="6126452" y="1383037"/>
              <a:chExt cx="822960" cy="347472"/>
            </a:xfrm>
          </p:grpSpPr>
          <p:sp>
            <p:nvSpPr>
              <p:cNvPr id="62" name="TextBox 61">
                <a:extLst>
                  <a:ext uri="{FF2B5EF4-FFF2-40B4-BE49-F238E27FC236}">
                    <a16:creationId xmlns:a16="http://schemas.microsoft.com/office/drawing/2014/main" id="{EDFF4412-BC7F-4EEA-BDCF-0A3E27466A9B}"/>
                  </a:ext>
                </a:extLst>
              </p:cNvPr>
              <p:cNvSpPr txBox="1"/>
              <p:nvPr/>
            </p:nvSpPr>
            <p:spPr>
              <a:xfrm>
                <a:off x="6126452" y="1383037"/>
                <a:ext cx="822960" cy="347472"/>
              </a:xfrm>
              <a:prstGeom prst="roundRect">
                <a:avLst/>
              </a:prstGeom>
              <a:solidFill>
                <a:schemeClr val="accent2">
                  <a:lumMod val="50000"/>
                </a:schemeClr>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3" name="TextBox 62">
                <a:extLst>
                  <a:ext uri="{FF2B5EF4-FFF2-40B4-BE49-F238E27FC236}">
                    <a16:creationId xmlns:a16="http://schemas.microsoft.com/office/drawing/2014/main" id="{A39E7DCC-494F-489A-AF75-B7C723B05D95}"/>
                  </a:ext>
                </a:extLst>
              </p:cNvPr>
              <p:cNvSpPr txBox="1"/>
              <p:nvPr/>
            </p:nvSpPr>
            <p:spPr>
              <a:xfrm>
                <a:off x="6126452" y="1383037"/>
                <a:ext cx="822960" cy="320040"/>
              </a:xfrm>
              <a:prstGeom prst="roundRect">
                <a:avLst/>
              </a:prstGeom>
              <a:solidFill>
                <a:schemeClr val="accent2"/>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55" name="Rectangle 54">
              <a:extLst>
                <a:ext uri="{FF2B5EF4-FFF2-40B4-BE49-F238E27FC236}">
                  <a16:creationId xmlns:a16="http://schemas.microsoft.com/office/drawing/2014/main" id="{C09DF38F-0347-4D31-A7C7-D406D298BF21}"/>
                </a:ext>
              </a:extLst>
            </p:cNvPr>
            <p:cNvSpPr/>
            <p:nvPr/>
          </p:nvSpPr>
          <p:spPr>
            <a:xfrm>
              <a:off x="5589782" y="4094569"/>
              <a:ext cx="2063469" cy="781199"/>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09728" bIns="91440" rtlCol="0" anchor="b" anchorCtr="0"/>
            <a:lstStyle/>
            <a:p>
              <a:pPr algn="r" defTabSz="685800">
                <a:lnSpc>
                  <a:spcPct val="90000"/>
                </a:lnSpc>
              </a:pPr>
              <a:endParaRPr lang="en-US" sz="800" dirty="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6" name="Image" descr="Image">
              <a:extLst>
                <a:ext uri="{FF2B5EF4-FFF2-40B4-BE49-F238E27FC236}">
                  <a16:creationId xmlns:a16="http://schemas.microsoft.com/office/drawing/2014/main" id="{133F1F3F-B598-4698-B9C7-09BB37711E0B}"/>
                </a:ext>
              </a:extLst>
            </p:cNvPr>
            <p:cNvPicPr>
              <a:picLocks noChangeAspect="1"/>
            </p:cNvPicPr>
            <p:nvPr/>
          </p:nvPicPr>
          <p:blipFill>
            <a:blip r:embed="rId2">
              <a:extLst/>
            </a:blip>
            <a:srcRect t="15332" b="20417"/>
            <a:stretch>
              <a:fillRect/>
            </a:stretch>
          </p:blipFill>
          <p:spPr>
            <a:xfrm>
              <a:off x="5930623" y="4308964"/>
              <a:ext cx="447869" cy="289400"/>
            </a:xfrm>
            <a:prstGeom prst="rect">
              <a:avLst/>
            </a:prstGeom>
            <a:ln w="12700">
              <a:miter lim="400000"/>
            </a:ln>
          </p:spPr>
        </p:pic>
        <p:pic>
          <p:nvPicPr>
            <p:cNvPr id="57" name="Image" descr="Image">
              <a:extLst>
                <a:ext uri="{FF2B5EF4-FFF2-40B4-BE49-F238E27FC236}">
                  <a16:creationId xmlns:a16="http://schemas.microsoft.com/office/drawing/2014/main" id="{61272BBB-4104-4337-ADD7-5A307E8F2288}"/>
                </a:ext>
              </a:extLst>
            </p:cNvPr>
            <p:cNvPicPr>
              <a:picLocks noChangeAspect="1"/>
            </p:cNvPicPr>
            <p:nvPr/>
          </p:nvPicPr>
          <p:blipFill>
            <a:blip r:embed="rId2">
              <a:extLst/>
            </a:blip>
            <a:srcRect t="15332" b="20417"/>
            <a:stretch>
              <a:fillRect/>
            </a:stretch>
          </p:blipFill>
          <p:spPr>
            <a:xfrm>
              <a:off x="6868175" y="4308964"/>
              <a:ext cx="447869" cy="289400"/>
            </a:xfrm>
            <a:prstGeom prst="rect">
              <a:avLst/>
            </a:prstGeom>
            <a:ln w="12700">
              <a:miter lim="400000"/>
            </a:ln>
          </p:spPr>
        </p:pic>
        <p:cxnSp>
          <p:nvCxnSpPr>
            <p:cNvPr id="58" name="Straight Arrow Connector 57">
              <a:extLst>
                <a:ext uri="{FF2B5EF4-FFF2-40B4-BE49-F238E27FC236}">
                  <a16:creationId xmlns:a16="http://schemas.microsoft.com/office/drawing/2014/main" id="{566FC2E3-35A4-4397-980B-167C9B7A5C21}"/>
                </a:ext>
              </a:extLst>
            </p:cNvPr>
            <p:cNvCxnSpPr>
              <a:cxnSpLocks/>
            </p:cNvCxnSpPr>
            <p:nvPr/>
          </p:nvCxnSpPr>
          <p:spPr>
            <a:xfrm flipV="1">
              <a:off x="6154557" y="3933286"/>
              <a:ext cx="1" cy="36576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59" name="Straight Arrow Connector 58">
              <a:extLst>
                <a:ext uri="{FF2B5EF4-FFF2-40B4-BE49-F238E27FC236}">
                  <a16:creationId xmlns:a16="http://schemas.microsoft.com/office/drawing/2014/main" id="{E3BFDB54-816A-45FA-A3D5-C48409F2BD95}"/>
                </a:ext>
              </a:extLst>
            </p:cNvPr>
            <p:cNvCxnSpPr>
              <a:cxnSpLocks/>
            </p:cNvCxnSpPr>
            <p:nvPr/>
          </p:nvCxnSpPr>
          <p:spPr>
            <a:xfrm flipV="1">
              <a:off x="7092111" y="3933286"/>
              <a:ext cx="1" cy="36576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60" name="Straight Connector 59">
              <a:extLst>
                <a:ext uri="{FF2B5EF4-FFF2-40B4-BE49-F238E27FC236}">
                  <a16:creationId xmlns:a16="http://schemas.microsoft.com/office/drawing/2014/main" id="{59AD97FC-E57C-45E5-BA54-00A9BC70798D}"/>
                </a:ext>
              </a:extLst>
            </p:cNvPr>
            <p:cNvCxnSpPr/>
            <p:nvPr/>
          </p:nvCxnSpPr>
          <p:spPr>
            <a:xfrm flipV="1">
              <a:off x="6154557" y="3434593"/>
              <a:ext cx="265447" cy="265448"/>
            </a:xfrm>
            <a:prstGeom prst="line">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61" name="Straight Connector 60">
              <a:extLst>
                <a:ext uri="{FF2B5EF4-FFF2-40B4-BE49-F238E27FC236}">
                  <a16:creationId xmlns:a16="http://schemas.microsoft.com/office/drawing/2014/main" id="{53999BC1-3C14-49A5-977B-56822E7EB2A0}"/>
                </a:ext>
              </a:extLst>
            </p:cNvPr>
            <p:cNvCxnSpPr>
              <a:cxnSpLocks/>
            </p:cNvCxnSpPr>
            <p:nvPr/>
          </p:nvCxnSpPr>
          <p:spPr>
            <a:xfrm flipH="1" flipV="1">
              <a:off x="6826662" y="3434593"/>
              <a:ext cx="265447" cy="265448"/>
            </a:xfrm>
            <a:prstGeom prst="line">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grpSp>
      <p:grpSp>
        <p:nvGrpSpPr>
          <p:cNvPr id="72" name="Group 71">
            <a:extLst>
              <a:ext uri="{FF2B5EF4-FFF2-40B4-BE49-F238E27FC236}">
                <a16:creationId xmlns:a16="http://schemas.microsoft.com/office/drawing/2014/main" id="{E7DCC121-8D05-4C94-AC33-4ACF765320C2}"/>
              </a:ext>
            </a:extLst>
          </p:cNvPr>
          <p:cNvGrpSpPr/>
          <p:nvPr/>
        </p:nvGrpSpPr>
        <p:grpSpPr>
          <a:xfrm>
            <a:off x="3883682" y="1739079"/>
            <a:ext cx="4917697" cy="758952"/>
            <a:chOff x="3883682" y="2044843"/>
            <a:chExt cx="4917697" cy="758952"/>
          </a:xfrm>
        </p:grpSpPr>
        <p:grpSp>
          <p:nvGrpSpPr>
            <p:cNvPr id="73" name="Group 72">
              <a:extLst>
                <a:ext uri="{FF2B5EF4-FFF2-40B4-BE49-F238E27FC236}">
                  <a16:creationId xmlns:a16="http://schemas.microsoft.com/office/drawing/2014/main" id="{7EC0AAB0-BB62-49A7-AB1B-A1A75E1F1BBE}"/>
                </a:ext>
              </a:extLst>
            </p:cNvPr>
            <p:cNvGrpSpPr/>
            <p:nvPr/>
          </p:nvGrpSpPr>
          <p:grpSpPr>
            <a:xfrm>
              <a:off x="3883682" y="2044843"/>
              <a:ext cx="1092144" cy="758952"/>
              <a:chOff x="2306511" y="2192274"/>
              <a:chExt cx="1092144" cy="758952"/>
            </a:xfrm>
          </p:grpSpPr>
          <p:sp>
            <p:nvSpPr>
              <p:cNvPr id="95" name="Rectangle 94">
                <a:extLst>
                  <a:ext uri="{FF2B5EF4-FFF2-40B4-BE49-F238E27FC236}">
                    <a16:creationId xmlns:a16="http://schemas.microsoft.com/office/drawing/2014/main" id="{0ADCF4A8-DA2A-4800-AAF0-3E01E1D7A0E4}"/>
                  </a:ext>
                </a:extLst>
              </p:cNvPr>
              <p:cNvSpPr/>
              <p:nvPr/>
            </p:nvSpPr>
            <p:spPr>
              <a:xfrm>
                <a:off x="2306511" y="2192274"/>
                <a:ext cx="1092144" cy="758952"/>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lnSpc>
                    <a:spcPct val="90000"/>
                  </a:lnSpc>
                </a:pPr>
                <a:endParaRPr lang="en-US" sz="135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TextBox 95">
                <a:extLst>
                  <a:ext uri="{FF2B5EF4-FFF2-40B4-BE49-F238E27FC236}">
                    <a16:creationId xmlns:a16="http://schemas.microsoft.com/office/drawing/2014/main" id="{A7A438DE-78EA-4671-99E0-8EB42D9EB554}"/>
                  </a:ext>
                </a:extLst>
              </p:cNvPr>
              <p:cNvSpPr txBox="1"/>
              <p:nvPr/>
            </p:nvSpPr>
            <p:spPr>
              <a:xfrm>
                <a:off x="2319396" y="2200216"/>
                <a:ext cx="975011" cy="692497"/>
              </a:xfrm>
              <a:prstGeom prst="rect">
                <a:avLst/>
              </a:prstGeom>
              <a:noFill/>
            </p:spPr>
            <p:txBody>
              <a:bodyPr wrap="none" tIns="91440" rtlCol="0">
                <a:spAutoFit/>
              </a:bodyPr>
              <a:lstStyle/>
              <a:p>
                <a:pPr defTabSz="685800">
                  <a:lnSpc>
                    <a:spcPct val="90000"/>
                  </a:lnSpc>
                </a:pPr>
                <a:r>
                  <a:rPr lang="en-US" sz="800" dirty="0" err="1">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ReplicaSet</a:t>
                </a:r>
                <a:b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b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685800">
                  <a:lnSpc>
                    <a:spcPct val="90000"/>
                  </a:lnSpc>
                </a:pP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#Pods—2</a:t>
                </a:r>
              </a:p>
              <a:p>
                <a:pPr defTabSz="685800">
                  <a:lnSpc>
                    <a:spcPct val="90000"/>
                  </a:lnSpc>
                </a:pP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label selector: v1</a:t>
                </a:r>
              </a:p>
            </p:txBody>
          </p:sp>
        </p:grpSp>
        <p:grpSp>
          <p:nvGrpSpPr>
            <p:cNvPr id="74" name="Group 73">
              <a:extLst>
                <a:ext uri="{FF2B5EF4-FFF2-40B4-BE49-F238E27FC236}">
                  <a16:creationId xmlns:a16="http://schemas.microsoft.com/office/drawing/2014/main" id="{EE4B406B-B5E5-4C36-93B8-A8338378447C}"/>
                </a:ext>
              </a:extLst>
            </p:cNvPr>
            <p:cNvGrpSpPr/>
            <p:nvPr/>
          </p:nvGrpSpPr>
          <p:grpSpPr>
            <a:xfrm>
              <a:off x="7709235" y="2044843"/>
              <a:ext cx="1092144" cy="758952"/>
              <a:chOff x="2306511" y="2192274"/>
              <a:chExt cx="1092144" cy="758952"/>
            </a:xfrm>
          </p:grpSpPr>
          <p:sp>
            <p:nvSpPr>
              <p:cNvPr id="93" name="Rectangle 92">
                <a:extLst>
                  <a:ext uri="{FF2B5EF4-FFF2-40B4-BE49-F238E27FC236}">
                    <a16:creationId xmlns:a16="http://schemas.microsoft.com/office/drawing/2014/main" id="{9794E0BC-9127-44CE-9213-6895C044FA0C}"/>
                  </a:ext>
                </a:extLst>
              </p:cNvPr>
              <p:cNvSpPr/>
              <p:nvPr/>
            </p:nvSpPr>
            <p:spPr>
              <a:xfrm>
                <a:off x="2306511" y="2192274"/>
                <a:ext cx="1092144" cy="758952"/>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lnSpc>
                    <a:spcPct val="90000"/>
                  </a:lnSpc>
                </a:pPr>
                <a:endParaRPr lang="en-US" sz="135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4" name="TextBox 93">
                <a:extLst>
                  <a:ext uri="{FF2B5EF4-FFF2-40B4-BE49-F238E27FC236}">
                    <a16:creationId xmlns:a16="http://schemas.microsoft.com/office/drawing/2014/main" id="{0C98779B-4BAE-486D-9916-5E7369FA56D6}"/>
                  </a:ext>
                </a:extLst>
              </p:cNvPr>
              <p:cNvSpPr txBox="1"/>
              <p:nvPr/>
            </p:nvSpPr>
            <p:spPr>
              <a:xfrm>
                <a:off x="2306511" y="2192274"/>
                <a:ext cx="974947" cy="692497"/>
              </a:xfrm>
              <a:prstGeom prst="rect">
                <a:avLst/>
              </a:prstGeom>
              <a:noFill/>
            </p:spPr>
            <p:txBody>
              <a:bodyPr wrap="none" tIns="91440" rtlCol="0">
                <a:spAutoFit/>
              </a:bodyPr>
              <a:lstStyle/>
              <a:p>
                <a:pPr defTabSz="685800">
                  <a:lnSpc>
                    <a:spcPct val="90000"/>
                  </a:lnSpc>
                </a:pPr>
                <a:r>
                  <a:rPr lang="en-US" sz="800" dirty="0" err="1">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ReplicaSet</a:t>
                </a:r>
                <a:br>
                  <a:rPr lang="en-US" sz="80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b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685800">
                  <a:lnSpc>
                    <a:spcPct val="90000"/>
                  </a:lnSpc>
                </a:pP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#Pods—1</a:t>
                </a:r>
              </a:p>
              <a:p>
                <a:pPr defTabSz="685800">
                  <a:lnSpc>
                    <a:spcPct val="90000"/>
                  </a:lnSpc>
                </a:pP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label selector: v2</a:t>
                </a:r>
              </a:p>
            </p:txBody>
          </p:sp>
        </p:grpSp>
        <p:grpSp>
          <p:nvGrpSpPr>
            <p:cNvPr id="75" name="Group 74">
              <a:extLst>
                <a:ext uri="{FF2B5EF4-FFF2-40B4-BE49-F238E27FC236}">
                  <a16:creationId xmlns:a16="http://schemas.microsoft.com/office/drawing/2014/main" id="{07973DE1-9148-4137-B847-00731A328C1D}"/>
                </a:ext>
              </a:extLst>
            </p:cNvPr>
            <p:cNvGrpSpPr/>
            <p:nvPr/>
          </p:nvGrpSpPr>
          <p:grpSpPr>
            <a:xfrm>
              <a:off x="5184387" y="2321829"/>
              <a:ext cx="720492" cy="481966"/>
              <a:chOff x="667604" y="1308351"/>
              <a:chExt cx="1005840" cy="672846"/>
            </a:xfrm>
          </p:grpSpPr>
          <p:grpSp>
            <p:nvGrpSpPr>
              <p:cNvPr id="89" name="Group 88">
                <a:extLst>
                  <a:ext uri="{FF2B5EF4-FFF2-40B4-BE49-F238E27FC236}">
                    <a16:creationId xmlns:a16="http://schemas.microsoft.com/office/drawing/2014/main" id="{1A2C15D0-A7E1-45EE-B024-417E59585D02}"/>
                  </a:ext>
                </a:extLst>
              </p:cNvPr>
              <p:cNvGrpSpPr/>
              <p:nvPr/>
            </p:nvGrpSpPr>
            <p:grpSpPr>
              <a:xfrm>
                <a:off x="667604" y="1308351"/>
                <a:ext cx="1005840" cy="672846"/>
                <a:chOff x="6126452" y="1383037"/>
                <a:chExt cx="822960" cy="337612"/>
              </a:xfrm>
            </p:grpSpPr>
            <p:sp>
              <p:nvSpPr>
                <p:cNvPr id="91" name="TextBox 90">
                  <a:extLst>
                    <a:ext uri="{FF2B5EF4-FFF2-40B4-BE49-F238E27FC236}">
                      <a16:creationId xmlns:a16="http://schemas.microsoft.com/office/drawing/2014/main" id="{50CB7403-207E-41E3-AEC9-E6BA19E1F690}"/>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2" name="TextBox 91">
                  <a:extLst>
                    <a:ext uri="{FF2B5EF4-FFF2-40B4-BE49-F238E27FC236}">
                      <a16:creationId xmlns:a16="http://schemas.microsoft.com/office/drawing/2014/main" id="{07A27B95-8419-4BA1-AF39-6EBB894E7860}"/>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Pod</a:t>
                  </a:r>
                </a:p>
              </p:txBody>
            </p:sp>
          </p:grpSp>
          <p:sp>
            <p:nvSpPr>
              <p:cNvPr id="90" name="Rectangle 89">
                <a:extLst>
                  <a:ext uri="{FF2B5EF4-FFF2-40B4-BE49-F238E27FC236}">
                    <a16:creationId xmlns:a16="http://schemas.microsoft.com/office/drawing/2014/main" id="{0672C263-8026-4D47-9809-95BA02A07013}"/>
                  </a:ext>
                </a:extLst>
              </p:cNvPr>
              <p:cNvSpPr/>
              <p:nvPr/>
            </p:nvSpPr>
            <p:spPr>
              <a:xfrm>
                <a:off x="822567" y="1653540"/>
                <a:ext cx="695915" cy="221057"/>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v1</a:t>
                </a:r>
              </a:p>
            </p:txBody>
          </p:sp>
        </p:grpSp>
        <p:grpSp>
          <p:nvGrpSpPr>
            <p:cNvPr id="76" name="Group 75">
              <a:extLst>
                <a:ext uri="{FF2B5EF4-FFF2-40B4-BE49-F238E27FC236}">
                  <a16:creationId xmlns:a16="http://schemas.microsoft.com/office/drawing/2014/main" id="{75D2C5DC-5ADC-4AE5-9C05-CBB81AD70A26}"/>
                </a:ext>
              </a:extLst>
            </p:cNvPr>
            <p:cNvGrpSpPr/>
            <p:nvPr/>
          </p:nvGrpSpPr>
          <p:grpSpPr>
            <a:xfrm>
              <a:off x="5982285" y="2321829"/>
              <a:ext cx="720492" cy="481966"/>
              <a:chOff x="667604" y="1308351"/>
              <a:chExt cx="1005840" cy="672846"/>
            </a:xfrm>
          </p:grpSpPr>
          <p:grpSp>
            <p:nvGrpSpPr>
              <p:cNvPr id="85" name="Group 84">
                <a:extLst>
                  <a:ext uri="{FF2B5EF4-FFF2-40B4-BE49-F238E27FC236}">
                    <a16:creationId xmlns:a16="http://schemas.microsoft.com/office/drawing/2014/main" id="{902A2D07-CBDB-4CB8-BA2D-553F5C56B1F2}"/>
                  </a:ext>
                </a:extLst>
              </p:cNvPr>
              <p:cNvGrpSpPr/>
              <p:nvPr/>
            </p:nvGrpSpPr>
            <p:grpSpPr>
              <a:xfrm>
                <a:off x="667604" y="1308351"/>
                <a:ext cx="1005840" cy="672846"/>
                <a:chOff x="6126452" y="1383037"/>
                <a:chExt cx="822960" cy="337612"/>
              </a:xfrm>
            </p:grpSpPr>
            <p:sp>
              <p:nvSpPr>
                <p:cNvPr id="87" name="TextBox 86">
                  <a:extLst>
                    <a:ext uri="{FF2B5EF4-FFF2-40B4-BE49-F238E27FC236}">
                      <a16:creationId xmlns:a16="http://schemas.microsoft.com/office/drawing/2014/main" id="{C3451852-AAC3-4C7F-BB81-470190A90879}"/>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8" name="TextBox 87">
                  <a:extLst>
                    <a:ext uri="{FF2B5EF4-FFF2-40B4-BE49-F238E27FC236}">
                      <a16:creationId xmlns:a16="http://schemas.microsoft.com/office/drawing/2014/main" id="{03DB10BB-AB25-4B36-BC4E-F1C7743BA80A}"/>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Pod</a:t>
                  </a:r>
                </a:p>
              </p:txBody>
            </p:sp>
          </p:grpSp>
          <p:sp>
            <p:nvSpPr>
              <p:cNvPr id="86" name="Rectangle 85">
                <a:extLst>
                  <a:ext uri="{FF2B5EF4-FFF2-40B4-BE49-F238E27FC236}">
                    <a16:creationId xmlns:a16="http://schemas.microsoft.com/office/drawing/2014/main" id="{1BAF030A-EFAD-4807-BBE6-83899A2EF8B7}"/>
                  </a:ext>
                </a:extLst>
              </p:cNvPr>
              <p:cNvSpPr/>
              <p:nvPr/>
            </p:nvSpPr>
            <p:spPr>
              <a:xfrm>
                <a:off x="822567" y="1653540"/>
                <a:ext cx="695915" cy="221057"/>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v1</a:t>
                </a:r>
              </a:p>
            </p:txBody>
          </p:sp>
        </p:grpSp>
        <p:grpSp>
          <p:nvGrpSpPr>
            <p:cNvPr id="77" name="Group 76">
              <a:extLst>
                <a:ext uri="{FF2B5EF4-FFF2-40B4-BE49-F238E27FC236}">
                  <a16:creationId xmlns:a16="http://schemas.microsoft.com/office/drawing/2014/main" id="{664AC389-6074-4958-AD03-35ED90A912EA}"/>
                </a:ext>
              </a:extLst>
            </p:cNvPr>
            <p:cNvGrpSpPr/>
            <p:nvPr/>
          </p:nvGrpSpPr>
          <p:grpSpPr>
            <a:xfrm>
              <a:off x="6780183" y="2321829"/>
              <a:ext cx="720492" cy="481966"/>
              <a:chOff x="667604" y="1308351"/>
              <a:chExt cx="1005840" cy="672846"/>
            </a:xfrm>
          </p:grpSpPr>
          <p:grpSp>
            <p:nvGrpSpPr>
              <p:cNvPr id="81" name="Group 80">
                <a:extLst>
                  <a:ext uri="{FF2B5EF4-FFF2-40B4-BE49-F238E27FC236}">
                    <a16:creationId xmlns:a16="http://schemas.microsoft.com/office/drawing/2014/main" id="{DEBD19A9-EB6C-4EE3-8ACB-8AE559CFACFC}"/>
                  </a:ext>
                </a:extLst>
              </p:cNvPr>
              <p:cNvGrpSpPr/>
              <p:nvPr/>
            </p:nvGrpSpPr>
            <p:grpSpPr>
              <a:xfrm>
                <a:off x="667604" y="1308351"/>
                <a:ext cx="1005840" cy="672846"/>
                <a:chOff x="6126452" y="1383037"/>
                <a:chExt cx="822960" cy="337612"/>
              </a:xfrm>
            </p:grpSpPr>
            <p:sp>
              <p:nvSpPr>
                <p:cNvPr id="83" name="TextBox 82">
                  <a:extLst>
                    <a:ext uri="{FF2B5EF4-FFF2-40B4-BE49-F238E27FC236}">
                      <a16:creationId xmlns:a16="http://schemas.microsoft.com/office/drawing/2014/main" id="{24A93355-C33D-48AD-B4DD-49EE6B119137}"/>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4" name="TextBox 83">
                  <a:extLst>
                    <a:ext uri="{FF2B5EF4-FFF2-40B4-BE49-F238E27FC236}">
                      <a16:creationId xmlns:a16="http://schemas.microsoft.com/office/drawing/2014/main" id="{C8FE27E7-EFAB-4ADC-B58D-AEFB147BFC05}"/>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Pod</a:t>
                  </a:r>
                </a:p>
              </p:txBody>
            </p:sp>
          </p:grpSp>
          <p:sp>
            <p:nvSpPr>
              <p:cNvPr id="82" name="Rectangle 81">
                <a:extLst>
                  <a:ext uri="{FF2B5EF4-FFF2-40B4-BE49-F238E27FC236}">
                    <a16:creationId xmlns:a16="http://schemas.microsoft.com/office/drawing/2014/main" id="{EE81A56D-0733-43C5-8BF3-7E9A2331CF80}"/>
                  </a:ext>
                </a:extLst>
              </p:cNvPr>
              <p:cNvSpPr/>
              <p:nvPr/>
            </p:nvSpPr>
            <p:spPr>
              <a:xfrm>
                <a:off x="822567" y="1653540"/>
                <a:ext cx="695915" cy="221057"/>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v2</a:t>
                </a:r>
              </a:p>
            </p:txBody>
          </p:sp>
        </p:grpSp>
        <p:sp>
          <p:nvSpPr>
            <p:cNvPr id="78" name="Freeform: Shape 77">
              <a:extLst>
                <a:ext uri="{FF2B5EF4-FFF2-40B4-BE49-F238E27FC236}">
                  <a16:creationId xmlns:a16="http://schemas.microsoft.com/office/drawing/2014/main" id="{3C865C33-0D0E-4127-B6C1-8905FB088120}"/>
                </a:ext>
              </a:extLst>
            </p:cNvPr>
            <p:cNvSpPr/>
            <p:nvPr/>
          </p:nvSpPr>
          <p:spPr>
            <a:xfrm>
              <a:off x="4975859" y="2096005"/>
              <a:ext cx="567691" cy="198113"/>
            </a:xfrm>
            <a:custGeom>
              <a:avLst/>
              <a:gdLst>
                <a:gd name="connsiteX0" fmla="*/ 0 w 548640"/>
                <a:gd name="connsiteY0" fmla="*/ 0 h 83820"/>
                <a:gd name="connsiteX1" fmla="*/ 548640 w 548640"/>
                <a:gd name="connsiteY1" fmla="*/ 0 h 83820"/>
                <a:gd name="connsiteX2" fmla="*/ 548640 w 548640"/>
                <a:gd name="connsiteY2" fmla="*/ 83820 h 83820"/>
              </a:gdLst>
              <a:ahLst/>
              <a:cxnLst>
                <a:cxn ang="0">
                  <a:pos x="connsiteX0" y="connsiteY0"/>
                </a:cxn>
                <a:cxn ang="0">
                  <a:pos x="connsiteX1" y="connsiteY1"/>
                </a:cxn>
                <a:cxn ang="0">
                  <a:pos x="connsiteX2" y="connsiteY2"/>
                </a:cxn>
              </a:cxnLst>
              <a:rect l="l" t="t" r="r" b="b"/>
              <a:pathLst>
                <a:path w="548640" h="83820">
                  <a:moveTo>
                    <a:pt x="0" y="0"/>
                  </a:moveTo>
                  <a:lnTo>
                    <a:pt x="548640" y="0"/>
                  </a:lnTo>
                  <a:lnTo>
                    <a:pt x="548640" y="83820"/>
                  </a:lnTo>
                </a:path>
              </a:pathLst>
            </a:cu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9" name="Freeform: Shape 78">
              <a:extLst>
                <a:ext uri="{FF2B5EF4-FFF2-40B4-BE49-F238E27FC236}">
                  <a16:creationId xmlns:a16="http://schemas.microsoft.com/office/drawing/2014/main" id="{DFF1C7FF-3BAF-410F-857E-A0E4243447FD}"/>
                </a:ext>
              </a:extLst>
            </p:cNvPr>
            <p:cNvSpPr/>
            <p:nvPr/>
          </p:nvSpPr>
          <p:spPr>
            <a:xfrm>
              <a:off x="4975860" y="2096005"/>
              <a:ext cx="1365410" cy="195679"/>
            </a:xfrm>
            <a:custGeom>
              <a:avLst/>
              <a:gdLst>
                <a:gd name="connsiteX0" fmla="*/ 0 w 1379220"/>
                <a:gd name="connsiteY0" fmla="*/ 0 h 228600"/>
                <a:gd name="connsiteX1" fmla="*/ 1379220 w 1379220"/>
                <a:gd name="connsiteY1" fmla="*/ 0 h 228600"/>
                <a:gd name="connsiteX2" fmla="*/ 1379220 w 1379220"/>
                <a:gd name="connsiteY2" fmla="*/ 228600 h 228600"/>
              </a:gdLst>
              <a:ahLst/>
              <a:cxnLst>
                <a:cxn ang="0">
                  <a:pos x="connsiteX0" y="connsiteY0"/>
                </a:cxn>
                <a:cxn ang="0">
                  <a:pos x="connsiteX1" y="connsiteY1"/>
                </a:cxn>
                <a:cxn ang="0">
                  <a:pos x="connsiteX2" y="connsiteY2"/>
                </a:cxn>
              </a:cxnLst>
              <a:rect l="l" t="t" r="r" b="b"/>
              <a:pathLst>
                <a:path w="1379220" h="228600">
                  <a:moveTo>
                    <a:pt x="0" y="0"/>
                  </a:moveTo>
                  <a:lnTo>
                    <a:pt x="1379220" y="0"/>
                  </a:lnTo>
                  <a:lnTo>
                    <a:pt x="1379220" y="228600"/>
                  </a:lnTo>
                </a:path>
              </a:pathLst>
            </a:cu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0" name="Freeform: Shape 79">
              <a:extLst>
                <a:ext uri="{FF2B5EF4-FFF2-40B4-BE49-F238E27FC236}">
                  <a16:creationId xmlns:a16="http://schemas.microsoft.com/office/drawing/2014/main" id="{C02FD100-F285-44D7-B171-9FA037543B8F}"/>
                </a:ext>
              </a:extLst>
            </p:cNvPr>
            <p:cNvSpPr/>
            <p:nvPr/>
          </p:nvSpPr>
          <p:spPr>
            <a:xfrm flipH="1">
              <a:off x="7126149" y="2096005"/>
              <a:ext cx="567691" cy="198113"/>
            </a:xfrm>
            <a:custGeom>
              <a:avLst/>
              <a:gdLst>
                <a:gd name="connsiteX0" fmla="*/ 0 w 548640"/>
                <a:gd name="connsiteY0" fmla="*/ 0 h 83820"/>
                <a:gd name="connsiteX1" fmla="*/ 548640 w 548640"/>
                <a:gd name="connsiteY1" fmla="*/ 0 h 83820"/>
                <a:gd name="connsiteX2" fmla="*/ 548640 w 548640"/>
                <a:gd name="connsiteY2" fmla="*/ 83820 h 83820"/>
              </a:gdLst>
              <a:ahLst/>
              <a:cxnLst>
                <a:cxn ang="0">
                  <a:pos x="connsiteX0" y="connsiteY0"/>
                </a:cxn>
                <a:cxn ang="0">
                  <a:pos x="connsiteX1" y="connsiteY1"/>
                </a:cxn>
                <a:cxn ang="0">
                  <a:pos x="connsiteX2" y="connsiteY2"/>
                </a:cxn>
              </a:cxnLst>
              <a:rect l="l" t="t" r="r" b="b"/>
              <a:pathLst>
                <a:path w="548640" h="83820">
                  <a:moveTo>
                    <a:pt x="0" y="0"/>
                  </a:moveTo>
                  <a:lnTo>
                    <a:pt x="548640" y="0"/>
                  </a:lnTo>
                  <a:lnTo>
                    <a:pt x="548640" y="83820"/>
                  </a:lnTo>
                </a:path>
              </a:pathLst>
            </a:cu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69EB6C34-86C4-40D2-A714-A87CD6A84A8F}"/>
              </a:ext>
            </a:extLst>
          </p:cNvPr>
          <p:cNvGrpSpPr/>
          <p:nvPr/>
        </p:nvGrpSpPr>
        <p:grpSpPr>
          <a:xfrm>
            <a:off x="5057586" y="315691"/>
            <a:ext cx="3352516" cy="1223939"/>
            <a:chOff x="5057586" y="315691"/>
            <a:chExt cx="3352516" cy="1223939"/>
          </a:xfrm>
        </p:grpSpPr>
        <p:grpSp>
          <p:nvGrpSpPr>
            <p:cNvPr id="97" name="Group 96">
              <a:extLst>
                <a:ext uri="{FF2B5EF4-FFF2-40B4-BE49-F238E27FC236}">
                  <a16:creationId xmlns:a16="http://schemas.microsoft.com/office/drawing/2014/main" id="{91DD902D-0DF2-40B5-B6E4-4BE3B599802E}"/>
                </a:ext>
              </a:extLst>
            </p:cNvPr>
            <p:cNvGrpSpPr/>
            <p:nvPr/>
          </p:nvGrpSpPr>
          <p:grpSpPr>
            <a:xfrm>
              <a:off x="5057586" y="315691"/>
              <a:ext cx="2569888" cy="1223939"/>
              <a:chOff x="5184912" y="347472"/>
              <a:chExt cx="2569888" cy="1223939"/>
            </a:xfrm>
          </p:grpSpPr>
          <p:sp>
            <p:nvSpPr>
              <p:cNvPr id="98" name="Node">
                <a:extLst>
                  <a:ext uri="{FF2B5EF4-FFF2-40B4-BE49-F238E27FC236}">
                    <a16:creationId xmlns:a16="http://schemas.microsoft.com/office/drawing/2014/main" id="{667157AC-2C8C-489E-92C4-79828AB18E55}"/>
                  </a:ext>
                </a:extLst>
              </p:cNvPr>
              <p:cNvSpPr/>
              <p:nvPr/>
            </p:nvSpPr>
            <p:spPr>
              <a:xfrm>
                <a:off x="5184912" y="347472"/>
                <a:ext cx="2569888" cy="1223939"/>
              </a:xfrm>
              <a:prstGeom prst="rect">
                <a:avLst/>
              </a:prstGeom>
              <a:noFill/>
              <a:ln w="9525">
                <a:solidFill>
                  <a:schemeClr val="accent1"/>
                </a:solidFill>
                <a:prstDash val="dash"/>
                <a:tailEnd type="arrow" w="lg" len="sm"/>
              </a:ln>
              <a:extLst>
                <a:ext uri="{C572A759-6A51-4108-AA02-DFA0A04FC94B}">
                  <ma14:wrappingTextBoxFlag xmlns:ma14="http://schemas.microsoft.com/office/mac/drawingml/2011/main" xmlns="" val="1"/>
                </a:ext>
              </a:extLst>
            </p:spPr>
            <p:style>
              <a:lnRef idx="2">
                <a:schemeClr val="accent1"/>
              </a:lnRef>
              <a:fillRef idx="1">
                <a:schemeClr val="lt1"/>
              </a:fillRef>
              <a:effectRef idx="0">
                <a:schemeClr val="accent1"/>
              </a:effectRef>
              <a:fontRef idx="minor">
                <a:schemeClr val="dk1"/>
              </a:fontRef>
            </p:style>
            <p:txBody>
              <a:bodyPr tIns="91440" rIns="91440" bIns="91440" rtlCol="0" anchor="b" anchorCtr="0"/>
              <a:lstStyle>
                <a:lvl1pPr algn="r" defTabSz="584200">
                  <a:defRPr sz="3200" b="1">
                    <a:solidFill>
                      <a:srgbClr val="FFFFFF"/>
                    </a:solidFill>
                    <a:latin typeface="Helvetica"/>
                    <a:ea typeface="Helvetica"/>
                    <a:cs typeface="Helvetica"/>
                    <a:sym typeface="Helvetica"/>
                  </a:defRPr>
                </a:lvl1pPr>
              </a:lstStyle>
              <a:p>
                <a:pPr defTabSz="685800">
                  <a:lnSpc>
                    <a:spcPct val="90000"/>
                  </a:lnSpc>
                </a:pPr>
                <a:r>
                  <a:rPr sz="800" b="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Node</a:t>
                </a:r>
              </a:p>
            </p:txBody>
          </p:sp>
          <p:sp>
            <p:nvSpPr>
              <p:cNvPr id="99" name="Docker">
                <a:extLst>
                  <a:ext uri="{FF2B5EF4-FFF2-40B4-BE49-F238E27FC236}">
                    <a16:creationId xmlns:a16="http://schemas.microsoft.com/office/drawing/2014/main" id="{5C1483B4-92EF-42D5-96BC-CA949C2919A0}"/>
                  </a:ext>
                </a:extLst>
              </p:cNvPr>
              <p:cNvSpPr/>
              <p:nvPr/>
            </p:nvSpPr>
            <p:spPr>
              <a:xfrm>
                <a:off x="5253978" y="429165"/>
                <a:ext cx="2431757" cy="845640"/>
              </a:xfrm>
              <a:prstGeom prst="rect">
                <a:avLst/>
              </a:prstGeom>
              <a:noFill/>
              <a:ln w="9525">
                <a:solidFill>
                  <a:schemeClr val="accent2"/>
                </a:solidFill>
                <a:prstDash val="dash"/>
                <a:tailEnd type="arrow" w="lg" len="sm"/>
              </a:ln>
              <a:extLst>
                <a:ext uri="{C572A759-6A51-4108-AA02-DFA0A04FC94B}">
                  <ma14:wrappingTextBoxFlag xmlns:ma14="http://schemas.microsoft.com/office/mac/drawingml/2011/main" xmlns="" val="1"/>
                </a:ext>
              </a:extLst>
            </p:spPr>
            <p:style>
              <a:lnRef idx="2">
                <a:schemeClr val="accent1"/>
              </a:lnRef>
              <a:fillRef idx="1">
                <a:schemeClr val="lt1"/>
              </a:fillRef>
              <a:effectRef idx="0">
                <a:schemeClr val="accent1"/>
              </a:effectRef>
              <a:fontRef idx="minor">
                <a:schemeClr val="dk1"/>
              </a:fontRef>
            </p:style>
            <p:txBody>
              <a:bodyPr tIns="91440" rIns="91440" bIns="91440" rtlCol="0" anchor="b" anchorCtr="0"/>
              <a:lstStyle>
                <a:lvl1pPr algn="r">
                  <a:defRPr sz="2400" b="1">
                    <a:solidFill>
                      <a:srgbClr val="FFFFFF"/>
                    </a:solidFill>
                    <a:latin typeface="Helvetica"/>
                    <a:ea typeface="Helvetica"/>
                    <a:cs typeface="Helvetica"/>
                    <a:sym typeface="Helvetica"/>
                  </a:defRPr>
                </a:lvl1pPr>
              </a:lstStyle>
              <a:p>
                <a:pPr defTabSz="685800">
                  <a:lnSpc>
                    <a:spcPct val="90000"/>
                  </a:lnSpc>
                </a:pPr>
                <a:r>
                  <a:rPr sz="800" b="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Docker</a:t>
                </a:r>
              </a:p>
            </p:txBody>
          </p:sp>
          <p:grpSp>
            <p:nvGrpSpPr>
              <p:cNvPr id="100" name="Group 99">
                <a:extLst>
                  <a:ext uri="{FF2B5EF4-FFF2-40B4-BE49-F238E27FC236}">
                    <a16:creationId xmlns:a16="http://schemas.microsoft.com/office/drawing/2014/main" id="{2EAC6AAE-A3AF-4AA8-9527-69B0F154DFA3}"/>
                  </a:ext>
                </a:extLst>
              </p:cNvPr>
              <p:cNvGrpSpPr/>
              <p:nvPr/>
            </p:nvGrpSpPr>
            <p:grpSpPr>
              <a:xfrm>
                <a:off x="5415759" y="510070"/>
                <a:ext cx="672781" cy="450050"/>
                <a:chOff x="6126452" y="1383037"/>
                <a:chExt cx="822960" cy="337612"/>
              </a:xfrm>
            </p:grpSpPr>
            <p:sp>
              <p:nvSpPr>
                <p:cNvPr id="118" name="TextBox 117">
                  <a:extLst>
                    <a:ext uri="{FF2B5EF4-FFF2-40B4-BE49-F238E27FC236}">
                      <a16:creationId xmlns:a16="http://schemas.microsoft.com/office/drawing/2014/main" id="{92CA805A-9E5E-46DF-A186-33F0F1D96DF1}"/>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9" name="TextBox 118">
                  <a:extLst>
                    <a:ext uri="{FF2B5EF4-FFF2-40B4-BE49-F238E27FC236}">
                      <a16:creationId xmlns:a16="http://schemas.microsoft.com/office/drawing/2014/main" id="{8788A3E9-358A-45F3-90E5-9B6E34AD8621}"/>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1" name="Group 100">
                <a:extLst>
                  <a:ext uri="{FF2B5EF4-FFF2-40B4-BE49-F238E27FC236}">
                    <a16:creationId xmlns:a16="http://schemas.microsoft.com/office/drawing/2014/main" id="{4D4EC45A-04F0-4F67-9FA7-EFD13AF84831}"/>
                  </a:ext>
                </a:extLst>
              </p:cNvPr>
              <p:cNvGrpSpPr/>
              <p:nvPr/>
            </p:nvGrpSpPr>
            <p:grpSpPr>
              <a:xfrm>
                <a:off x="6133465" y="510070"/>
                <a:ext cx="672781" cy="450050"/>
                <a:chOff x="6126452" y="1383037"/>
                <a:chExt cx="822960" cy="337612"/>
              </a:xfrm>
            </p:grpSpPr>
            <p:sp>
              <p:nvSpPr>
                <p:cNvPr id="116" name="TextBox 115">
                  <a:extLst>
                    <a:ext uri="{FF2B5EF4-FFF2-40B4-BE49-F238E27FC236}">
                      <a16:creationId xmlns:a16="http://schemas.microsoft.com/office/drawing/2014/main" id="{CC2AD7F2-A840-4FB8-BD63-F3BA08817761}"/>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7" name="TextBox 116">
                  <a:extLst>
                    <a:ext uri="{FF2B5EF4-FFF2-40B4-BE49-F238E27FC236}">
                      <a16:creationId xmlns:a16="http://schemas.microsoft.com/office/drawing/2014/main" id="{1EE4C9C9-751A-4558-A4E6-84BBC734BE77}"/>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2" name="Group 101">
                <a:extLst>
                  <a:ext uri="{FF2B5EF4-FFF2-40B4-BE49-F238E27FC236}">
                    <a16:creationId xmlns:a16="http://schemas.microsoft.com/office/drawing/2014/main" id="{E7AFD7A3-040A-40B2-9E47-07D1990D9E9C}"/>
                  </a:ext>
                </a:extLst>
              </p:cNvPr>
              <p:cNvGrpSpPr/>
              <p:nvPr/>
            </p:nvGrpSpPr>
            <p:grpSpPr>
              <a:xfrm>
                <a:off x="6851172" y="510070"/>
                <a:ext cx="672781" cy="450050"/>
                <a:chOff x="6126452" y="1383037"/>
                <a:chExt cx="822960" cy="337612"/>
              </a:xfrm>
            </p:grpSpPr>
            <p:sp>
              <p:nvSpPr>
                <p:cNvPr id="114" name="TextBox 113">
                  <a:extLst>
                    <a:ext uri="{FF2B5EF4-FFF2-40B4-BE49-F238E27FC236}">
                      <a16:creationId xmlns:a16="http://schemas.microsoft.com/office/drawing/2014/main" id="{A5D3FA94-1F07-4926-B3EB-8881640C27EE}"/>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5" name="TextBox 114">
                  <a:extLst>
                    <a:ext uri="{FF2B5EF4-FFF2-40B4-BE49-F238E27FC236}">
                      <a16:creationId xmlns:a16="http://schemas.microsoft.com/office/drawing/2014/main" id="{08F16F8E-D638-462C-9D16-A6CE0EA560C3}"/>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103" name="Picture 102">
                <a:extLst>
                  <a:ext uri="{FF2B5EF4-FFF2-40B4-BE49-F238E27FC236}">
                    <a16:creationId xmlns:a16="http://schemas.microsoft.com/office/drawing/2014/main" id="{530299EA-F55A-4ED2-8744-0B8A270C4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0730" y="580106"/>
                <a:ext cx="293665" cy="309978"/>
              </a:xfrm>
              <a:prstGeom prst="rect">
                <a:avLst/>
              </a:prstGeom>
            </p:spPr>
          </p:pic>
          <p:grpSp>
            <p:nvGrpSpPr>
              <p:cNvPr id="104" name="Group 103">
                <a:extLst>
                  <a:ext uri="{FF2B5EF4-FFF2-40B4-BE49-F238E27FC236}">
                    <a16:creationId xmlns:a16="http://schemas.microsoft.com/office/drawing/2014/main" id="{66045E65-43FF-4FF5-91D8-AE78D7AD2EC9}"/>
                  </a:ext>
                </a:extLst>
              </p:cNvPr>
              <p:cNvGrpSpPr/>
              <p:nvPr/>
            </p:nvGrpSpPr>
            <p:grpSpPr>
              <a:xfrm>
                <a:off x="6388939" y="646953"/>
                <a:ext cx="161833" cy="176285"/>
                <a:chOff x="6126452" y="1383037"/>
                <a:chExt cx="822960" cy="337612"/>
              </a:xfrm>
            </p:grpSpPr>
            <p:sp>
              <p:nvSpPr>
                <p:cNvPr id="112" name="TextBox 111">
                  <a:extLst>
                    <a:ext uri="{FF2B5EF4-FFF2-40B4-BE49-F238E27FC236}">
                      <a16:creationId xmlns:a16="http://schemas.microsoft.com/office/drawing/2014/main" id="{C171596E-6300-41F6-B48C-BEDFC0A0372B}"/>
                    </a:ext>
                  </a:extLst>
                </p:cNvPr>
                <p:cNvSpPr txBox="1"/>
                <p:nvPr/>
              </p:nvSpPr>
              <p:spPr>
                <a:xfrm>
                  <a:off x="6126452" y="1383037"/>
                  <a:ext cx="822960" cy="337612"/>
                </a:xfrm>
                <a:prstGeom prst="roundRect">
                  <a:avLst/>
                </a:prstGeom>
                <a:solidFill>
                  <a:srgbClr val="9D5025"/>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3" name="TextBox 112">
                  <a:extLst>
                    <a:ext uri="{FF2B5EF4-FFF2-40B4-BE49-F238E27FC236}">
                      <a16:creationId xmlns:a16="http://schemas.microsoft.com/office/drawing/2014/main" id="{40910F53-03A4-4515-968D-FC76E1373641}"/>
                    </a:ext>
                  </a:extLst>
                </p:cNvPr>
                <p:cNvSpPr txBox="1"/>
                <p:nvPr/>
              </p:nvSpPr>
              <p:spPr>
                <a:xfrm>
                  <a:off x="6126452" y="1383037"/>
                  <a:ext cx="822960" cy="314810"/>
                </a:xfrm>
                <a:prstGeom prst="roundRect">
                  <a:avLst/>
                </a:prstGeom>
                <a:solidFill>
                  <a:srgbClr val="F58536"/>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5" name="Group 104">
                <a:extLst>
                  <a:ext uri="{FF2B5EF4-FFF2-40B4-BE49-F238E27FC236}">
                    <a16:creationId xmlns:a16="http://schemas.microsoft.com/office/drawing/2014/main" id="{A4C56A4A-E094-4B47-A192-E83C82835F75}"/>
                  </a:ext>
                </a:extLst>
              </p:cNvPr>
              <p:cNvGrpSpPr/>
              <p:nvPr/>
            </p:nvGrpSpPr>
            <p:grpSpPr>
              <a:xfrm>
                <a:off x="5559843" y="646953"/>
                <a:ext cx="384612" cy="176285"/>
                <a:chOff x="5520267" y="633675"/>
                <a:chExt cx="384612" cy="176285"/>
              </a:xfrm>
            </p:grpSpPr>
            <p:grpSp>
              <p:nvGrpSpPr>
                <p:cNvPr id="106" name="Group 105">
                  <a:extLst>
                    <a:ext uri="{FF2B5EF4-FFF2-40B4-BE49-F238E27FC236}">
                      <a16:creationId xmlns:a16="http://schemas.microsoft.com/office/drawing/2014/main" id="{4C9ADDA0-89DB-48F8-97D0-76C51567EDD1}"/>
                    </a:ext>
                  </a:extLst>
                </p:cNvPr>
                <p:cNvGrpSpPr/>
                <p:nvPr/>
              </p:nvGrpSpPr>
              <p:grpSpPr>
                <a:xfrm>
                  <a:off x="5520267" y="633675"/>
                  <a:ext cx="161833" cy="176285"/>
                  <a:chOff x="6126452" y="1383037"/>
                  <a:chExt cx="822960" cy="337612"/>
                </a:xfrm>
              </p:grpSpPr>
              <p:sp>
                <p:nvSpPr>
                  <p:cNvPr id="110" name="TextBox 109">
                    <a:extLst>
                      <a:ext uri="{FF2B5EF4-FFF2-40B4-BE49-F238E27FC236}">
                        <a16:creationId xmlns:a16="http://schemas.microsoft.com/office/drawing/2014/main" id="{5FAF5C21-D7D8-4C7D-9A3E-B5585FF28C4A}"/>
                      </a:ext>
                    </a:extLst>
                  </p:cNvPr>
                  <p:cNvSpPr txBox="1"/>
                  <p:nvPr/>
                </p:nvSpPr>
                <p:spPr>
                  <a:xfrm>
                    <a:off x="6126452" y="1383037"/>
                    <a:ext cx="822960" cy="337612"/>
                  </a:xfrm>
                  <a:prstGeom prst="roundRect">
                    <a:avLst/>
                  </a:prstGeom>
                  <a:solidFill>
                    <a:srgbClr val="9D5025"/>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1" name="TextBox 110">
                    <a:extLst>
                      <a:ext uri="{FF2B5EF4-FFF2-40B4-BE49-F238E27FC236}">
                        <a16:creationId xmlns:a16="http://schemas.microsoft.com/office/drawing/2014/main" id="{CDFBCE11-F2A7-4B48-A0BC-07BBFEA48F85}"/>
                      </a:ext>
                    </a:extLst>
                  </p:cNvPr>
                  <p:cNvSpPr txBox="1"/>
                  <p:nvPr/>
                </p:nvSpPr>
                <p:spPr>
                  <a:xfrm>
                    <a:off x="6126452" y="1383037"/>
                    <a:ext cx="822960" cy="314810"/>
                  </a:xfrm>
                  <a:prstGeom prst="roundRect">
                    <a:avLst/>
                  </a:prstGeom>
                  <a:solidFill>
                    <a:srgbClr val="F58536"/>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7" name="Group 106">
                  <a:extLst>
                    <a:ext uri="{FF2B5EF4-FFF2-40B4-BE49-F238E27FC236}">
                      <a16:creationId xmlns:a16="http://schemas.microsoft.com/office/drawing/2014/main" id="{58681BA4-6C70-4E1F-80A2-312B9AD25012}"/>
                    </a:ext>
                  </a:extLst>
                </p:cNvPr>
                <p:cNvGrpSpPr/>
                <p:nvPr/>
              </p:nvGrpSpPr>
              <p:grpSpPr>
                <a:xfrm>
                  <a:off x="5743046" y="633675"/>
                  <a:ext cx="161833" cy="176285"/>
                  <a:chOff x="6126452" y="1383037"/>
                  <a:chExt cx="822960" cy="337612"/>
                </a:xfrm>
              </p:grpSpPr>
              <p:sp>
                <p:nvSpPr>
                  <p:cNvPr id="108" name="TextBox 107">
                    <a:extLst>
                      <a:ext uri="{FF2B5EF4-FFF2-40B4-BE49-F238E27FC236}">
                        <a16:creationId xmlns:a16="http://schemas.microsoft.com/office/drawing/2014/main" id="{C987EA0E-8B17-4201-9CB4-8F78FC1A89F7}"/>
                      </a:ext>
                    </a:extLst>
                  </p:cNvPr>
                  <p:cNvSpPr txBox="1"/>
                  <p:nvPr/>
                </p:nvSpPr>
                <p:spPr>
                  <a:xfrm>
                    <a:off x="6126452" y="1383037"/>
                    <a:ext cx="822960" cy="337612"/>
                  </a:xfrm>
                  <a:prstGeom prst="roundRect">
                    <a:avLst/>
                  </a:prstGeom>
                  <a:solidFill>
                    <a:srgbClr val="9D5025"/>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9" name="TextBox 108">
                    <a:extLst>
                      <a:ext uri="{FF2B5EF4-FFF2-40B4-BE49-F238E27FC236}">
                        <a16:creationId xmlns:a16="http://schemas.microsoft.com/office/drawing/2014/main" id="{3A3EF8E6-75F3-436A-A31E-F6D697B6699C}"/>
                      </a:ext>
                    </a:extLst>
                  </p:cNvPr>
                  <p:cNvSpPr txBox="1"/>
                  <p:nvPr/>
                </p:nvSpPr>
                <p:spPr>
                  <a:xfrm>
                    <a:off x="6126452" y="1383037"/>
                    <a:ext cx="822960" cy="314810"/>
                  </a:xfrm>
                  <a:prstGeom prst="roundRect">
                    <a:avLst/>
                  </a:prstGeom>
                  <a:solidFill>
                    <a:srgbClr val="F58536"/>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grpSp>
        <p:grpSp>
          <p:nvGrpSpPr>
            <p:cNvPr id="120" name="Group 119">
              <a:extLst>
                <a:ext uri="{FF2B5EF4-FFF2-40B4-BE49-F238E27FC236}">
                  <a16:creationId xmlns:a16="http://schemas.microsoft.com/office/drawing/2014/main" id="{BBDA3BBC-8AE7-491A-991E-8F3FC919E098}"/>
                </a:ext>
              </a:extLst>
            </p:cNvPr>
            <p:cNvGrpSpPr/>
            <p:nvPr/>
          </p:nvGrpSpPr>
          <p:grpSpPr>
            <a:xfrm>
              <a:off x="7202650" y="494972"/>
              <a:ext cx="1207452" cy="370965"/>
              <a:chOff x="7332190" y="526753"/>
              <a:chExt cx="1207452" cy="370965"/>
            </a:xfrm>
          </p:grpSpPr>
          <p:grpSp>
            <p:nvGrpSpPr>
              <p:cNvPr id="121" name="Group 120">
                <a:extLst>
                  <a:ext uri="{FF2B5EF4-FFF2-40B4-BE49-F238E27FC236}">
                    <a16:creationId xmlns:a16="http://schemas.microsoft.com/office/drawing/2014/main" id="{AA22F37E-1783-4E77-844E-4ACDA148A348}"/>
                  </a:ext>
                </a:extLst>
              </p:cNvPr>
              <p:cNvGrpSpPr/>
              <p:nvPr/>
            </p:nvGrpSpPr>
            <p:grpSpPr>
              <a:xfrm>
                <a:off x="7885616" y="526753"/>
                <a:ext cx="654026" cy="370965"/>
                <a:chOff x="7885616" y="520011"/>
                <a:chExt cx="654026" cy="370965"/>
              </a:xfrm>
            </p:grpSpPr>
            <p:sp>
              <p:nvSpPr>
                <p:cNvPr id="124" name="Pod">
                  <a:extLst>
                    <a:ext uri="{FF2B5EF4-FFF2-40B4-BE49-F238E27FC236}">
                      <a16:creationId xmlns:a16="http://schemas.microsoft.com/office/drawing/2014/main" id="{9ADB476C-6428-4F1D-A7AB-76981D81D584}"/>
                    </a:ext>
                  </a:extLst>
                </p:cNvPr>
                <p:cNvSpPr txBox="1"/>
                <p:nvPr/>
              </p:nvSpPr>
              <p:spPr>
                <a:xfrm>
                  <a:off x="7885616" y="520011"/>
                  <a:ext cx="283732" cy="19678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defTabSz="584200">
                    <a:defRPr sz="3600" b="1">
                      <a:latin typeface="Helvetica"/>
                      <a:ea typeface="Helvetica"/>
                      <a:cs typeface="Helvetica"/>
                      <a:sym typeface="Helvetica"/>
                    </a:defRPr>
                  </a:lvl1pPr>
                </a:lstStyle>
                <a:p>
                  <a:pPr defTabSz="685800">
                    <a:lnSpc>
                      <a:spcPct val="90000"/>
                    </a:lnSpc>
                  </a:pPr>
                  <a:r>
                    <a:rPr sz="9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Pod</a:t>
                  </a:r>
                </a:p>
              </p:txBody>
            </p:sp>
            <p:sp>
              <p:nvSpPr>
                <p:cNvPr id="125" name="Containers">
                  <a:extLst>
                    <a:ext uri="{FF2B5EF4-FFF2-40B4-BE49-F238E27FC236}">
                      <a16:creationId xmlns:a16="http://schemas.microsoft.com/office/drawing/2014/main" id="{EA22F981-B8EA-439D-84CD-5D837A64EFA2}"/>
                    </a:ext>
                  </a:extLst>
                </p:cNvPr>
                <p:cNvSpPr txBox="1"/>
                <p:nvPr/>
              </p:nvSpPr>
              <p:spPr>
                <a:xfrm>
                  <a:off x="7885616" y="694191"/>
                  <a:ext cx="654026" cy="19678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defTabSz="584200">
                    <a:defRPr sz="3600" b="1">
                      <a:latin typeface="Helvetica"/>
                      <a:ea typeface="Helvetica"/>
                      <a:cs typeface="Helvetica"/>
                      <a:sym typeface="Helvetica"/>
                    </a:defRPr>
                  </a:lvl1pPr>
                </a:lstStyle>
                <a:p>
                  <a:pPr defTabSz="685800">
                    <a:lnSpc>
                      <a:spcPct val="90000"/>
                    </a:lnSpc>
                  </a:pPr>
                  <a:r>
                    <a:rPr sz="9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Containers</a:t>
                  </a:r>
                </a:p>
              </p:txBody>
            </p:sp>
          </p:grpSp>
          <p:sp>
            <p:nvSpPr>
              <p:cNvPr id="122" name="Freeform: Shape 121">
                <a:extLst>
                  <a:ext uri="{FF2B5EF4-FFF2-40B4-BE49-F238E27FC236}">
                    <a16:creationId xmlns:a16="http://schemas.microsoft.com/office/drawing/2014/main" id="{FC86A64E-BBAA-4885-992F-5B723EF5CB84}"/>
                  </a:ext>
                </a:extLst>
              </p:cNvPr>
              <p:cNvSpPr/>
              <p:nvPr/>
            </p:nvSpPr>
            <p:spPr>
              <a:xfrm>
                <a:off x="7523953" y="609600"/>
                <a:ext cx="365760" cy="0"/>
              </a:xfrm>
              <a:custGeom>
                <a:avLst/>
                <a:gdLst>
                  <a:gd name="connsiteX0" fmla="*/ 441960 w 441960"/>
                  <a:gd name="connsiteY0" fmla="*/ 0 h 0"/>
                  <a:gd name="connsiteX1" fmla="*/ 0 w 441960"/>
                  <a:gd name="connsiteY1" fmla="*/ 0 h 0"/>
                </a:gdLst>
                <a:ahLst/>
                <a:cxnLst>
                  <a:cxn ang="0">
                    <a:pos x="connsiteX0" y="connsiteY0"/>
                  </a:cxn>
                  <a:cxn ang="0">
                    <a:pos x="connsiteX1" y="connsiteY1"/>
                  </a:cxn>
                </a:cxnLst>
                <a:rect l="l" t="t" r="r" b="b"/>
                <a:pathLst>
                  <a:path w="441960">
                    <a:moveTo>
                      <a:pt x="441960" y="0"/>
                    </a:moveTo>
                    <a:lnTo>
                      <a:pt x="0" y="0"/>
                    </a:lnTo>
                  </a:path>
                </a:pathLst>
              </a:cu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23" name="Freeform: Shape 122">
                <a:extLst>
                  <a:ext uri="{FF2B5EF4-FFF2-40B4-BE49-F238E27FC236}">
                    <a16:creationId xmlns:a16="http://schemas.microsoft.com/office/drawing/2014/main" id="{DB4C4DEA-C018-49ED-99B4-5BD31CBE4F6D}"/>
                  </a:ext>
                </a:extLst>
              </p:cNvPr>
              <p:cNvSpPr/>
              <p:nvPr/>
            </p:nvSpPr>
            <p:spPr>
              <a:xfrm>
                <a:off x="7332190" y="794838"/>
                <a:ext cx="548640" cy="0"/>
              </a:xfrm>
              <a:custGeom>
                <a:avLst/>
                <a:gdLst>
                  <a:gd name="connsiteX0" fmla="*/ 441960 w 441960"/>
                  <a:gd name="connsiteY0" fmla="*/ 0 h 0"/>
                  <a:gd name="connsiteX1" fmla="*/ 0 w 441960"/>
                  <a:gd name="connsiteY1" fmla="*/ 0 h 0"/>
                </a:gdLst>
                <a:ahLst/>
                <a:cxnLst>
                  <a:cxn ang="0">
                    <a:pos x="connsiteX0" y="connsiteY0"/>
                  </a:cxn>
                  <a:cxn ang="0">
                    <a:pos x="connsiteX1" y="connsiteY1"/>
                  </a:cxn>
                </a:cxnLst>
                <a:rect l="l" t="t" r="r" b="b"/>
                <a:pathLst>
                  <a:path w="441960">
                    <a:moveTo>
                      <a:pt x="441960" y="0"/>
                    </a:moveTo>
                    <a:lnTo>
                      <a:pt x="0" y="0"/>
                    </a:lnTo>
                  </a:path>
                </a:pathLst>
              </a:cu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spTree>
    <p:extLst>
      <p:ext uri="{BB962C8B-B14F-4D97-AF65-F5344CB8AC3E}">
        <p14:creationId xmlns:p14="http://schemas.microsoft.com/office/powerpoint/2010/main" val="282200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10" presetClass="entr" presetSubtype="0" fill="hold"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45" grpId="0"/>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concepts</a:t>
            </a:r>
          </a:p>
        </p:txBody>
      </p:sp>
      <p:cxnSp>
        <p:nvCxnSpPr>
          <p:cNvPr id="4" name="Straight Connector 3">
            <a:extLst>
              <a:ext uri="{FF2B5EF4-FFF2-40B4-BE49-F238E27FC236}">
                <a16:creationId xmlns:a16="http://schemas.microsoft.com/office/drawing/2014/main" id="{7D4C1C85-F668-4B8A-ADF1-7B888D39DCB7}"/>
              </a:ext>
            </a:extLst>
          </p:cNvPr>
          <p:cNvCxnSpPr>
            <a:cxnSpLocks/>
          </p:cNvCxnSpPr>
          <p:nvPr/>
        </p:nvCxnSpPr>
        <p:spPr>
          <a:xfrm flipH="1">
            <a:off x="457199" y="1390373"/>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11D06A8-5E21-487C-ADE5-DB6DB1F5EA00}"/>
              </a:ext>
            </a:extLst>
          </p:cNvPr>
          <p:cNvCxnSpPr>
            <a:cxnSpLocks/>
          </p:cNvCxnSpPr>
          <p:nvPr/>
        </p:nvCxnSpPr>
        <p:spPr>
          <a:xfrm flipH="1">
            <a:off x="457199" y="1830332"/>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ED001177-0076-452C-B69F-9F78A050398F}"/>
              </a:ext>
            </a:extLst>
          </p:cNvPr>
          <p:cNvCxnSpPr>
            <a:cxnSpLocks/>
          </p:cNvCxnSpPr>
          <p:nvPr/>
        </p:nvCxnSpPr>
        <p:spPr>
          <a:xfrm flipH="1">
            <a:off x="457199" y="2270291"/>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C8657A3-B2DD-4BAB-AF15-8FFB825BBB15}"/>
              </a:ext>
            </a:extLst>
          </p:cNvPr>
          <p:cNvCxnSpPr>
            <a:cxnSpLocks/>
          </p:cNvCxnSpPr>
          <p:nvPr/>
        </p:nvCxnSpPr>
        <p:spPr>
          <a:xfrm flipH="1">
            <a:off x="457199" y="2710250"/>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75A02E23-D3A0-44A4-8B10-D15BFF34BDCA}"/>
              </a:ext>
            </a:extLst>
          </p:cNvPr>
          <p:cNvSpPr/>
          <p:nvPr/>
        </p:nvSpPr>
        <p:spPr>
          <a:xfrm flipH="1">
            <a:off x="356614" y="1031894"/>
            <a:ext cx="8330185"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sym typeface="Helvetica"/>
              </a:rPr>
              <a:t>Namespaces</a:t>
            </a: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“Virtual” clusters for users/projects</a:t>
            </a:r>
          </a:p>
        </p:txBody>
      </p:sp>
      <p:sp>
        <p:nvSpPr>
          <p:cNvPr id="10" name="Rectangle 9">
            <a:extLst>
              <a:ext uri="{FF2B5EF4-FFF2-40B4-BE49-F238E27FC236}">
                <a16:creationId xmlns:a16="http://schemas.microsoft.com/office/drawing/2014/main" id="{B7A52CC1-9E42-4DCE-9FBC-4AF943798D34}"/>
              </a:ext>
            </a:extLst>
          </p:cNvPr>
          <p:cNvSpPr/>
          <p:nvPr/>
        </p:nvSpPr>
        <p:spPr>
          <a:xfrm flipH="1">
            <a:off x="356614" y="1471853"/>
            <a:ext cx="8330184"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Ingress controller: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L7 load balancing</a:t>
            </a:r>
          </a:p>
        </p:txBody>
      </p:sp>
      <p:sp>
        <p:nvSpPr>
          <p:cNvPr id="11" name="Rectangle 10">
            <a:extLst>
              <a:ext uri="{FF2B5EF4-FFF2-40B4-BE49-F238E27FC236}">
                <a16:creationId xmlns:a16="http://schemas.microsoft.com/office/drawing/2014/main" id="{BBB9E2E8-E23E-485A-B0D6-32CFA819C703}"/>
              </a:ext>
            </a:extLst>
          </p:cNvPr>
          <p:cNvSpPr/>
          <p:nvPr/>
        </p:nvSpPr>
        <p:spPr>
          <a:xfrm flipH="1">
            <a:off x="356614" y="1911812"/>
            <a:ext cx="8229599"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Deployments: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Declarative version updates</a:t>
            </a:r>
          </a:p>
        </p:txBody>
      </p:sp>
      <p:sp>
        <p:nvSpPr>
          <p:cNvPr id="12" name="Rectangle 11">
            <a:extLst>
              <a:ext uri="{FF2B5EF4-FFF2-40B4-BE49-F238E27FC236}">
                <a16:creationId xmlns:a16="http://schemas.microsoft.com/office/drawing/2014/main" id="{21566209-5E49-4D8B-A029-E13DB90AA646}"/>
              </a:ext>
            </a:extLst>
          </p:cNvPr>
          <p:cNvSpPr/>
          <p:nvPr/>
        </p:nvSpPr>
        <p:spPr>
          <a:xfrm flipH="1">
            <a:off x="356614" y="2351771"/>
            <a:ext cx="8330183"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Jobs: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Run to completion</a:t>
            </a:r>
          </a:p>
        </p:txBody>
      </p:sp>
      <p:sp>
        <p:nvSpPr>
          <p:cNvPr id="13" name="Rectangle 12">
            <a:extLst>
              <a:ext uri="{FF2B5EF4-FFF2-40B4-BE49-F238E27FC236}">
                <a16:creationId xmlns:a16="http://schemas.microsoft.com/office/drawing/2014/main" id="{B37E8198-FE45-4D33-9866-7B858C5F58B8}"/>
              </a:ext>
            </a:extLst>
          </p:cNvPr>
          <p:cNvSpPr/>
          <p:nvPr/>
        </p:nvSpPr>
        <p:spPr>
          <a:xfrm flipH="1">
            <a:off x="356614" y="2791730"/>
            <a:ext cx="8383525" cy="276999"/>
          </a:xfrm>
          <a:prstGeom prst="rect">
            <a:avLst/>
          </a:prstGeom>
        </p:spPr>
        <p:txBody>
          <a:bodyPr wrap="square">
            <a:spAutoFit/>
          </a:bodyPr>
          <a:lstStyle/>
          <a:p>
            <a:pPr lvl="0">
              <a:spcBef>
                <a:spcPts val="2400"/>
              </a:spcBef>
              <a:buSzPct val="100000"/>
              <a:defRPr sz="5148"/>
            </a:pPr>
            <a:r>
              <a:rPr lang="en-US" sz="1200" b="1" spc="50" dirty="0" err="1">
                <a:gradFill>
                  <a:gsLst>
                    <a:gs pos="70787">
                      <a:schemeClr val="accent1"/>
                    </a:gs>
                    <a:gs pos="45506">
                      <a:schemeClr val="accent1"/>
                    </a:gs>
                  </a:gsLst>
                  <a:lin ang="5400000" scaled="1"/>
                </a:gradFill>
                <a:latin typeface="Amazon Ember" charset="0"/>
                <a:ea typeface="Amazon Ember" charset="0"/>
                <a:cs typeface="Amazon Ember" charset="0"/>
              </a:rPr>
              <a:t>Autoscale</a:t>
            </a: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Automatically adjust number of Pods </a:t>
            </a:r>
          </a:p>
        </p:txBody>
      </p:sp>
      <p:sp>
        <p:nvSpPr>
          <p:cNvPr id="14" name="Rectangle 13">
            <a:extLst>
              <a:ext uri="{FF2B5EF4-FFF2-40B4-BE49-F238E27FC236}">
                <a16:creationId xmlns:a16="http://schemas.microsoft.com/office/drawing/2014/main" id="{DC544FEE-FC19-48C2-9E1E-2999DE713121}"/>
              </a:ext>
            </a:extLst>
          </p:cNvPr>
          <p:cNvSpPr/>
          <p:nvPr/>
        </p:nvSpPr>
        <p:spPr>
          <a:xfrm flipH="1">
            <a:off x="356614" y="3231689"/>
            <a:ext cx="8330182"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Network Policies: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AKA Security Groups for Pods</a:t>
            </a:r>
          </a:p>
        </p:txBody>
      </p:sp>
      <p:sp>
        <p:nvSpPr>
          <p:cNvPr id="15" name="Rectangle 14">
            <a:extLst>
              <a:ext uri="{FF2B5EF4-FFF2-40B4-BE49-F238E27FC236}">
                <a16:creationId xmlns:a16="http://schemas.microsoft.com/office/drawing/2014/main" id="{D69198BD-E862-47A2-AF66-233CB210E88E}"/>
              </a:ext>
            </a:extLst>
          </p:cNvPr>
          <p:cNvSpPr/>
          <p:nvPr/>
        </p:nvSpPr>
        <p:spPr>
          <a:xfrm flipH="1">
            <a:off x="356614" y="3671648"/>
            <a:ext cx="8330181" cy="276999"/>
          </a:xfrm>
          <a:prstGeom prst="rect">
            <a:avLst/>
          </a:prstGeom>
        </p:spPr>
        <p:txBody>
          <a:bodyPr wrap="square">
            <a:spAutoFit/>
          </a:bodyPr>
          <a:lstStyle/>
          <a:p>
            <a:pPr lvl="0">
              <a:spcBef>
                <a:spcPts val="2400"/>
              </a:spcBef>
              <a:buSzPct val="100000"/>
              <a:defRPr sz="5148"/>
            </a:pPr>
            <a:r>
              <a:rPr lang="en-US" sz="1200" b="1" spc="50" dirty="0" err="1">
                <a:gradFill>
                  <a:gsLst>
                    <a:gs pos="70787">
                      <a:schemeClr val="accent1"/>
                    </a:gs>
                    <a:gs pos="45506">
                      <a:schemeClr val="accent1"/>
                    </a:gs>
                  </a:gsLst>
                  <a:lin ang="5400000" scaled="1"/>
                </a:gradFill>
                <a:latin typeface="Amazon Ember" charset="0"/>
                <a:ea typeface="Amazon Ember" charset="0"/>
                <a:cs typeface="Amazon Ember" charset="0"/>
              </a:rPr>
              <a:t>StatefulSet</a:t>
            </a: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Support for long-term </a:t>
            </a:r>
            <a:r>
              <a:rPr lang="en-US" sz="1200" spc="50" dirty="0" err="1">
                <a:gradFill>
                  <a:gsLst>
                    <a:gs pos="70787">
                      <a:schemeClr val="tx1"/>
                    </a:gs>
                    <a:gs pos="45506">
                      <a:schemeClr val="tx1"/>
                    </a:gs>
                  </a:gsLst>
                  <a:lin ang="5400000" scaled="1"/>
                </a:gradFill>
                <a:latin typeface="Amazon Ember" charset="0"/>
                <a:ea typeface="Amazon Ember" charset="0"/>
                <a:cs typeface="Amazon Ember" charset="0"/>
              </a:rPr>
              <a:t>stateful</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 distributed systems</a:t>
            </a:r>
          </a:p>
        </p:txBody>
      </p:sp>
      <p:sp>
        <p:nvSpPr>
          <p:cNvPr id="16" name="Rectangle 15">
            <a:extLst>
              <a:ext uri="{FF2B5EF4-FFF2-40B4-BE49-F238E27FC236}">
                <a16:creationId xmlns:a16="http://schemas.microsoft.com/office/drawing/2014/main" id="{6DFAB9AB-91F1-4E84-B289-9F7D32F84246}"/>
              </a:ext>
            </a:extLst>
          </p:cNvPr>
          <p:cNvSpPr/>
          <p:nvPr/>
        </p:nvSpPr>
        <p:spPr>
          <a:xfrm flipH="1">
            <a:off x="356614" y="4111606"/>
            <a:ext cx="729687" cy="276999"/>
          </a:xfrm>
          <a:prstGeom prst="rect">
            <a:avLst/>
          </a:prstGeom>
        </p:spPr>
        <p:txBody>
          <a:bodyPr wrap="none">
            <a:spAutoFit/>
          </a:bodyPr>
          <a:lstStyle/>
          <a:p>
            <a:pPr lvl="0">
              <a:spcBef>
                <a:spcPts val="2400"/>
              </a:spcBef>
              <a:buSzPct val="100000"/>
              <a:defRPr sz="5148"/>
            </a:pPr>
            <a:r>
              <a:rPr lang="en-US" sz="1200" spc="50" dirty="0">
                <a:gradFill>
                  <a:gsLst>
                    <a:gs pos="70787">
                      <a:schemeClr val="tx1"/>
                    </a:gs>
                    <a:gs pos="45506">
                      <a:schemeClr val="tx1"/>
                    </a:gs>
                  </a:gsLst>
                  <a:lin ang="5400000" scaled="1"/>
                </a:gradFill>
                <a:latin typeface="Amazon Ember" charset="0"/>
                <a:ea typeface="Amazon Ember" charset="0"/>
                <a:cs typeface="Amazon Ember" charset="0"/>
              </a:rPr>
              <a:t>More…</a:t>
            </a:r>
          </a:p>
        </p:txBody>
      </p:sp>
      <p:cxnSp>
        <p:nvCxnSpPr>
          <p:cNvPr id="17" name="Straight Connector 16">
            <a:extLst>
              <a:ext uri="{FF2B5EF4-FFF2-40B4-BE49-F238E27FC236}">
                <a16:creationId xmlns:a16="http://schemas.microsoft.com/office/drawing/2014/main" id="{E3E06D42-46FE-4C31-9E7B-91149F0851EF}"/>
              </a:ext>
            </a:extLst>
          </p:cNvPr>
          <p:cNvCxnSpPr>
            <a:cxnSpLocks/>
          </p:cNvCxnSpPr>
          <p:nvPr/>
        </p:nvCxnSpPr>
        <p:spPr>
          <a:xfrm flipH="1">
            <a:off x="457199" y="3150209"/>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50F4655-FC98-4565-BB96-CC0854A07091}"/>
              </a:ext>
            </a:extLst>
          </p:cNvPr>
          <p:cNvCxnSpPr>
            <a:cxnSpLocks/>
          </p:cNvCxnSpPr>
          <p:nvPr/>
        </p:nvCxnSpPr>
        <p:spPr>
          <a:xfrm flipH="1">
            <a:off x="457199" y="3590168"/>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9F421AF-2580-4024-9E11-A0BD920A8609}"/>
              </a:ext>
            </a:extLst>
          </p:cNvPr>
          <p:cNvCxnSpPr>
            <a:cxnSpLocks/>
          </p:cNvCxnSpPr>
          <p:nvPr/>
        </p:nvCxnSpPr>
        <p:spPr>
          <a:xfrm flipH="1">
            <a:off x="457199" y="4030127"/>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0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pPr lvl="0"/>
            <a:r>
              <a:rPr lang="en" dirty="0">
                <a:gradFill>
                  <a:gsLst>
                    <a:gs pos="70787">
                      <a:schemeClr val="tx1"/>
                    </a:gs>
                    <a:gs pos="45506">
                      <a:schemeClr val="tx1"/>
                    </a:gs>
                  </a:gsLst>
                  <a:lin ang="5400000" scaled="1"/>
                </a:gradFill>
              </a:rPr>
              <a:t>Kubernetes cluster</a:t>
            </a:r>
            <a:r>
              <a:rPr lang="en-US" dirty="0">
                <a:gradFill>
                  <a:gsLst>
                    <a:gs pos="70787">
                      <a:schemeClr val="tx1"/>
                    </a:gs>
                    <a:gs pos="45506">
                      <a:schemeClr val="tx1"/>
                    </a:gs>
                  </a:gsLst>
                  <a:lin ang="5400000" scaled="1"/>
                </a:gradFill>
              </a:rPr>
              <a:t> setup—choices</a:t>
            </a:r>
            <a:endParaRPr lang="en" dirty="0">
              <a:gradFill>
                <a:gsLst>
                  <a:gs pos="70787">
                    <a:schemeClr val="tx1"/>
                  </a:gs>
                  <a:gs pos="45506">
                    <a:schemeClr val="tx1"/>
                  </a:gs>
                </a:gsLst>
                <a:lin ang="5400000" scaled="1"/>
              </a:gradFill>
            </a:endParaRPr>
          </a:p>
        </p:txBody>
      </p:sp>
      <p:sp>
        <p:nvSpPr>
          <p:cNvPr id="76" name="Shape 76"/>
          <p:cNvSpPr txBox="1">
            <a:spLocks noGrp="1"/>
          </p:cNvSpPr>
          <p:nvPr>
            <p:ph idx="1"/>
          </p:nvPr>
        </p:nvSpPr>
        <p:spPr/>
        <p:txBody>
          <a:bodyPr>
            <a:spAutoFit/>
          </a:bodyPr>
          <a:lstStyle/>
          <a:p>
            <a:pPr lvl="0">
              <a:spcBef>
                <a:spcPts val="1200"/>
              </a:spcBef>
            </a:pPr>
            <a:r>
              <a:rPr lang="en" sz="1600" dirty="0">
                <a:gradFill>
                  <a:gsLst>
                    <a:gs pos="70787">
                      <a:schemeClr val="tx1"/>
                    </a:gs>
                    <a:gs pos="45506">
                      <a:schemeClr val="tx1"/>
                    </a:gs>
                  </a:gsLst>
                  <a:lin ang="5400000" scaled="1"/>
                </a:gradFill>
              </a:rPr>
              <a:t>Install, operate, upgrade, delete a Kubernetes cluster</a:t>
            </a:r>
          </a:p>
        </p:txBody>
      </p:sp>
      <p:pic>
        <p:nvPicPr>
          <p:cNvPr id="4" name="Picture 3"/>
          <p:cNvPicPr>
            <a:picLocks noChangeAspect="1"/>
          </p:cNvPicPr>
          <p:nvPr/>
        </p:nvPicPr>
        <p:blipFill>
          <a:blip r:embed="rId3"/>
          <a:stretch>
            <a:fillRect/>
          </a:stretch>
        </p:blipFill>
        <p:spPr>
          <a:xfrm>
            <a:off x="3834701" y="2537355"/>
            <a:ext cx="288963" cy="308991"/>
          </a:xfrm>
          <a:prstGeom prst="rect">
            <a:avLst/>
          </a:prstGeom>
        </p:spPr>
      </p:pic>
      <p:cxnSp>
        <p:nvCxnSpPr>
          <p:cNvPr id="5" name="Straight Connector 4">
            <a:extLst>
              <a:ext uri="{FF2B5EF4-FFF2-40B4-BE49-F238E27FC236}">
                <a16:creationId xmlns:a16="http://schemas.microsoft.com/office/drawing/2014/main" id="{9E05889F-81B3-4EDA-A160-C8FB88F0ACE6}"/>
              </a:ext>
            </a:extLst>
          </p:cNvPr>
          <p:cNvCxnSpPr/>
          <p:nvPr/>
        </p:nvCxnSpPr>
        <p:spPr>
          <a:xfrm>
            <a:off x="457200" y="1314541"/>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Shape 76">
            <a:extLst>
              <a:ext uri="{FF2B5EF4-FFF2-40B4-BE49-F238E27FC236}">
                <a16:creationId xmlns:a16="http://schemas.microsoft.com/office/drawing/2014/main" id="{35E69F0A-7AC2-4D2B-B01C-46000A40AC05}"/>
              </a:ext>
            </a:extLst>
          </p:cNvPr>
          <p:cNvSpPr txBox="1">
            <a:spLocks/>
          </p:cNvSpPr>
          <p:nvPr/>
        </p:nvSpPr>
        <p:spPr>
          <a:xfrm>
            <a:off x="356615" y="1373889"/>
            <a:ext cx="8449055" cy="338554"/>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Development—Minikube</a:t>
            </a:r>
          </a:p>
        </p:txBody>
      </p:sp>
      <p:sp>
        <p:nvSpPr>
          <p:cNvPr id="7" name="Shape 76">
            <a:extLst>
              <a:ext uri="{FF2B5EF4-FFF2-40B4-BE49-F238E27FC236}">
                <a16:creationId xmlns:a16="http://schemas.microsoft.com/office/drawing/2014/main" id="{4D9FBD7A-5931-4630-8543-CA2F666D3E43}"/>
              </a:ext>
            </a:extLst>
          </p:cNvPr>
          <p:cNvSpPr txBox="1">
            <a:spLocks/>
          </p:cNvSpPr>
          <p:nvPr/>
        </p:nvSpPr>
        <p:spPr>
          <a:xfrm>
            <a:off x="356615" y="2360202"/>
            <a:ext cx="8449055" cy="923330"/>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Enterprise</a:t>
            </a:r>
            <a:endParaRPr lang="en-US" sz="1600" dirty="0">
              <a:gradFill>
                <a:gsLst>
                  <a:gs pos="70787">
                    <a:schemeClr val="tx1"/>
                  </a:gs>
                  <a:gs pos="45506">
                    <a:schemeClr val="tx1"/>
                  </a:gs>
                </a:gsLst>
                <a:lin ang="5400000" scaled="1"/>
              </a:gradFill>
            </a:endParaRPr>
          </a:p>
          <a:p>
            <a:pPr marL="115888" lvl="1" indent="-115888">
              <a:spcBef>
                <a:spcPts val="200"/>
              </a:spcBef>
            </a:pPr>
            <a:r>
              <a:rPr lang="en" sz="1100" dirty="0">
                <a:gradFill>
                  <a:gsLst>
                    <a:gs pos="70787">
                      <a:schemeClr val="tx1"/>
                    </a:gs>
                    <a:gs pos="45506">
                      <a:schemeClr val="tx1"/>
                    </a:gs>
                  </a:gsLst>
                  <a:lin ang="5400000" scaled="1"/>
                </a:gradFill>
              </a:rPr>
              <a:t>Elastic Container Service for Kubernetes (EKS)</a:t>
            </a:r>
            <a:endParaRPr lang="en-US" sz="1100" dirty="0">
              <a:gradFill>
                <a:gsLst>
                  <a:gs pos="70787">
                    <a:schemeClr val="tx1"/>
                  </a:gs>
                  <a:gs pos="45506">
                    <a:schemeClr val="tx1"/>
                  </a:gs>
                </a:gsLst>
                <a:lin ang="5400000" scaled="1"/>
              </a:gradFill>
            </a:endParaRPr>
          </a:p>
          <a:p>
            <a:pPr marL="115888" lvl="1" indent="-115888">
              <a:spcBef>
                <a:spcPts val="200"/>
              </a:spcBef>
            </a:pPr>
            <a:r>
              <a:rPr lang="en-US" sz="1100" dirty="0">
                <a:gradFill>
                  <a:gsLst>
                    <a:gs pos="70787">
                      <a:schemeClr val="tx1"/>
                    </a:gs>
                    <a:gs pos="45506">
                      <a:schemeClr val="tx1"/>
                    </a:gs>
                  </a:gsLst>
                  <a:lin ang="5400000" scaled="1"/>
                </a:gradFill>
              </a:rPr>
              <a:t>CoreOS </a:t>
            </a:r>
            <a:r>
              <a:rPr lang="en" sz="1100" dirty="0">
                <a:gradFill>
                  <a:gsLst>
                    <a:gs pos="70787">
                      <a:schemeClr val="tx1"/>
                    </a:gs>
                    <a:gs pos="45506">
                      <a:schemeClr val="tx1"/>
                    </a:gs>
                  </a:gsLst>
                  <a:lin ang="5400000" scaled="1"/>
                </a:gradFill>
              </a:rPr>
              <a:t>Tectonic</a:t>
            </a:r>
            <a:endParaRPr lang="en-US" sz="1100" dirty="0">
              <a:gradFill>
                <a:gsLst>
                  <a:gs pos="70787">
                    <a:schemeClr val="tx1"/>
                  </a:gs>
                  <a:gs pos="45506">
                    <a:schemeClr val="tx1"/>
                  </a:gs>
                </a:gsLst>
                <a:lin ang="5400000" scaled="1"/>
              </a:gradFill>
            </a:endParaRPr>
          </a:p>
          <a:p>
            <a:pPr marL="115888" lvl="1" indent="-115888">
              <a:spcBef>
                <a:spcPts val="200"/>
              </a:spcBef>
            </a:pPr>
            <a:r>
              <a:rPr lang="en-US" sz="1100" dirty="0">
                <a:gradFill>
                  <a:gsLst>
                    <a:gs pos="70787">
                      <a:schemeClr val="tx1"/>
                    </a:gs>
                    <a:gs pos="45506">
                      <a:schemeClr val="tx1"/>
                    </a:gs>
                  </a:gsLst>
                  <a:lin ang="5400000" scaled="1"/>
                </a:gradFill>
              </a:rPr>
              <a:t>Red Hat </a:t>
            </a:r>
            <a:r>
              <a:rPr lang="en-US" sz="1100" dirty="0" err="1">
                <a:gradFill>
                  <a:gsLst>
                    <a:gs pos="70787">
                      <a:schemeClr val="tx1"/>
                    </a:gs>
                    <a:gs pos="45506">
                      <a:schemeClr val="tx1"/>
                    </a:gs>
                  </a:gsLst>
                  <a:lin ang="5400000" scaled="1"/>
                </a:gradFill>
              </a:rPr>
              <a:t>OpenShift</a:t>
            </a:r>
            <a:endParaRPr lang="en" sz="1100" dirty="0">
              <a:gradFill>
                <a:gsLst>
                  <a:gs pos="70787">
                    <a:schemeClr val="tx1"/>
                  </a:gs>
                  <a:gs pos="45506">
                    <a:schemeClr val="tx1"/>
                  </a:gs>
                </a:gsLst>
                <a:lin ang="5400000" scaled="1"/>
              </a:gradFill>
            </a:endParaRPr>
          </a:p>
        </p:txBody>
      </p:sp>
      <p:sp>
        <p:nvSpPr>
          <p:cNvPr id="8" name="Shape 76">
            <a:extLst>
              <a:ext uri="{FF2B5EF4-FFF2-40B4-BE49-F238E27FC236}">
                <a16:creationId xmlns:a16="http://schemas.microsoft.com/office/drawing/2014/main" id="{9A34B634-779B-453C-9433-D87736875B01}"/>
              </a:ext>
            </a:extLst>
          </p:cNvPr>
          <p:cNvSpPr txBox="1">
            <a:spLocks/>
          </p:cNvSpPr>
          <p:nvPr/>
        </p:nvSpPr>
        <p:spPr>
          <a:xfrm>
            <a:off x="356615" y="1769583"/>
            <a:ext cx="8449055" cy="53347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Community</a:t>
            </a:r>
            <a:r>
              <a:rPr lang="en-US" sz="1600" dirty="0">
                <a:gradFill>
                  <a:gsLst>
                    <a:gs pos="70787">
                      <a:schemeClr val="tx1"/>
                    </a:gs>
                    <a:gs pos="45506">
                      <a:schemeClr val="tx1"/>
                    </a:gs>
                  </a:gsLst>
                  <a:lin ang="5400000" scaled="1"/>
                </a:gradFill>
              </a:rPr>
              <a:t>—</a:t>
            </a:r>
            <a:r>
              <a:rPr lang="en" sz="1600" dirty="0">
                <a:gradFill>
                  <a:gsLst>
                    <a:gs pos="70787">
                      <a:schemeClr val="tx1"/>
                    </a:gs>
                    <a:gs pos="45506">
                      <a:schemeClr val="tx1"/>
                    </a:gs>
                  </a:gsLst>
                  <a:lin ang="5400000" scaled="1"/>
                </a:gradFill>
              </a:rPr>
              <a:t>Kops</a:t>
            </a:r>
            <a:endParaRPr lang="en-US" sz="1600" dirty="0">
              <a:gradFill>
                <a:gsLst>
                  <a:gs pos="70787">
                    <a:schemeClr val="tx1"/>
                  </a:gs>
                  <a:gs pos="45506">
                    <a:schemeClr val="tx1"/>
                  </a:gs>
                </a:gsLst>
                <a:lin ang="5400000" scaled="1"/>
              </a:gradFill>
            </a:endParaRPr>
          </a:p>
          <a:p>
            <a:pPr marL="115888" lvl="1" indent="-115888">
              <a:spcBef>
                <a:spcPts val="200"/>
              </a:spcBef>
            </a:pPr>
            <a:r>
              <a:rPr lang="en-US" sz="1100" dirty="0">
                <a:gradFill>
                  <a:gsLst>
                    <a:gs pos="70787">
                      <a:schemeClr val="tx1"/>
                    </a:gs>
                    <a:gs pos="45506">
                      <a:schemeClr val="tx1"/>
                    </a:gs>
                  </a:gsLst>
                  <a:lin ang="5400000" scaled="1"/>
                </a:gradFill>
              </a:rPr>
              <a:t>L</a:t>
            </a:r>
            <a:r>
              <a:rPr lang="en" sz="1100" dirty="0">
                <a:gradFill>
                  <a:gsLst>
                    <a:gs pos="70787">
                      <a:schemeClr val="tx1"/>
                    </a:gs>
                    <a:gs pos="45506">
                      <a:schemeClr val="tx1"/>
                    </a:gs>
                  </a:gsLst>
                  <a:lin ang="5400000" scaled="1"/>
                </a:gradFill>
              </a:rPr>
              <a:t>ist: kubernetes-aws.io</a:t>
            </a:r>
          </a:p>
        </p:txBody>
      </p:sp>
      <p:sp>
        <p:nvSpPr>
          <p:cNvPr id="10" name="Shape 76">
            <a:extLst>
              <a:ext uri="{FF2B5EF4-FFF2-40B4-BE49-F238E27FC236}">
                <a16:creationId xmlns:a16="http://schemas.microsoft.com/office/drawing/2014/main" id="{F95257D6-A5B3-4902-A5E9-96DCE766BE18}"/>
              </a:ext>
            </a:extLst>
          </p:cNvPr>
          <p:cNvSpPr txBox="1">
            <a:spLocks/>
          </p:cNvSpPr>
          <p:nvPr/>
        </p:nvSpPr>
        <p:spPr>
          <a:xfrm>
            <a:off x="356615" y="3340671"/>
            <a:ext cx="8449055" cy="728405"/>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Custom</a:t>
            </a:r>
          </a:p>
          <a:p>
            <a:pPr marL="115888" lvl="1" indent="-115888">
              <a:spcBef>
                <a:spcPts val="200"/>
              </a:spcBef>
            </a:pPr>
            <a:r>
              <a:rPr lang="en-US" sz="1100" dirty="0" err="1">
                <a:gradFill>
                  <a:gsLst>
                    <a:gs pos="70787">
                      <a:schemeClr val="tx1"/>
                    </a:gs>
                    <a:gs pos="45506">
                      <a:schemeClr val="tx1"/>
                    </a:gs>
                  </a:gsLst>
                  <a:lin ang="5400000" scaled="1"/>
                </a:gradFill>
              </a:rPr>
              <a:t>CloudFormation</a:t>
            </a:r>
            <a:endParaRPr lang="en-US" sz="1100" dirty="0">
              <a:gradFill>
                <a:gsLst>
                  <a:gs pos="70787">
                    <a:schemeClr val="tx1"/>
                  </a:gs>
                  <a:gs pos="45506">
                    <a:schemeClr val="tx1"/>
                  </a:gs>
                </a:gsLst>
                <a:lin ang="5400000" scaled="1"/>
              </a:gradFill>
            </a:endParaRPr>
          </a:p>
          <a:p>
            <a:pPr marL="115888" lvl="1" indent="-115888">
              <a:spcBef>
                <a:spcPts val="200"/>
              </a:spcBef>
            </a:pPr>
            <a:r>
              <a:rPr lang="en" sz="1100" dirty="0">
                <a:gradFill>
                  <a:gsLst>
                    <a:gs pos="70787">
                      <a:schemeClr val="tx1"/>
                    </a:gs>
                    <a:gs pos="45506">
                      <a:schemeClr val="tx1"/>
                    </a:gs>
                  </a:gsLst>
                  <a:lin ang="5400000" scaled="1"/>
                </a:gradFill>
              </a:rPr>
              <a:t>Terraform</a:t>
            </a:r>
          </a:p>
        </p:txBody>
      </p:sp>
      <p:cxnSp>
        <p:nvCxnSpPr>
          <p:cNvPr id="12" name="Straight Connector 11">
            <a:extLst>
              <a:ext uri="{FF2B5EF4-FFF2-40B4-BE49-F238E27FC236}">
                <a16:creationId xmlns:a16="http://schemas.microsoft.com/office/drawing/2014/main" id="{BA0A0AC4-77E1-4055-AD87-B62EDFB3DF70}"/>
              </a:ext>
            </a:extLst>
          </p:cNvPr>
          <p:cNvCxnSpPr/>
          <p:nvPr/>
        </p:nvCxnSpPr>
        <p:spPr>
          <a:xfrm>
            <a:off x="457200" y="1710236"/>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9F6CE9-1AE6-47C9-8640-3F721B869BAE}"/>
              </a:ext>
            </a:extLst>
          </p:cNvPr>
          <p:cNvCxnSpPr/>
          <p:nvPr/>
        </p:nvCxnSpPr>
        <p:spPr>
          <a:xfrm>
            <a:off x="457200" y="2300854"/>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862232A-9442-40CA-8F3D-79E279D4F8B4}"/>
              </a:ext>
            </a:extLst>
          </p:cNvPr>
          <p:cNvCxnSpPr/>
          <p:nvPr/>
        </p:nvCxnSpPr>
        <p:spPr>
          <a:xfrm>
            <a:off x="457200" y="3281323"/>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6" name="Shape 76">
            <a:extLst>
              <a:ext uri="{FF2B5EF4-FFF2-40B4-BE49-F238E27FC236}">
                <a16:creationId xmlns:a16="http://schemas.microsoft.com/office/drawing/2014/main" id="{F95257D6-A5B3-4902-A5E9-96DCE766BE18}"/>
              </a:ext>
            </a:extLst>
          </p:cNvPr>
          <p:cNvSpPr txBox="1">
            <a:spLocks/>
          </p:cNvSpPr>
          <p:nvPr/>
        </p:nvSpPr>
        <p:spPr>
          <a:xfrm>
            <a:off x="329139" y="4126215"/>
            <a:ext cx="8449055" cy="338554"/>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1600" dirty="0">
                <a:gradFill>
                  <a:gsLst>
                    <a:gs pos="70787">
                      <a:schemeClr val="tx1"/>
                    </a:gs>
                    <a:gs pos="45506">
                      <a:schemeClr val="tx1"/>
                    </a:gs>
                  </a:gsLst>
                  <a:lin ang="5400000" scaled="1"/>
                </a:gradFill>
              </a:rPr>
              <a:t>AWS Partners: Docker, </a:t>
            </a:r>
            <a:r>
              <a:rPr lang="en-US" sz="1600" dirty="0" err="1">
                <a:gradFill>
                  <a:gsLst>
                    <a:gs pos="70787">
                      <a:schemeClr val="tx1"/>
                    </a:gs>
                    <a:gs pos="45506">
                      <a:schemeClr val="tx1"/>
                    </a:gs>
                  </a:gsLst>
                  <a:lin ang="5400000" scaled="1"/>
                </a:gradFill>
              </a:rPr>
              <a:t>Heptio</a:t>
            </a:r>
            <a:r>
              <a:rPr lang="en-US" sz="1600" dirty="0">
                <a:gradFill>
                  <a:gsLst>
                    <a:gs pos="70787">
                      <a:schemeClr val="tx1"/>
                    </a:gs>
                    <a:gs pos="45506">
                      <a:schemeClr val="tx1"/>
                    </a:gs>
                  </a:gsLst>
                  <a:lin ang="5400000" scaled="1"/>
                </a:gradFill>
              </a:rPr>
              <a:t>, Mesosphere</a:t>
            </a:r>
            <a:endParaRPr lang="en" sz="1600" dirty="0">
              <a:gradFill>
                <a:gsLst>
                  <a:gs pos="70787">
                    <a:schemeClr val="tx1"/>
                  </a:gs>
                  <a:gs pos="45506">
                    <a:schemeClr val="tx1"/>
                  </a:gs>
                </a:gsLst>
                <a:lin ang="5400000" scaled="1"/>
              </a:gradFill>
            </a:endParaRPr>
          </a:p>
        </p:txBody>
      </p:sp>
      <p:cxnSp>
        <p:nvCxnSpPr>
          <p:cNvPr id="17" name="Straight Connector 16">
            <a:extLst>
              <a:ext uri="{FF2B5EF4-FFF2-40B4-BE49-F238E27FC236}">
                <a16:creationId xmlns:a16="http://schemas.microsoft.com/office/drawing/2014/main" id="{D862232A-9442-40CA-8F3D-79E279D4F8B4}"/>
              </a:ext>
            </a:extLst>
          </p:cNvPr>
          <p:cNvCxnSpPr/>
          <p:nvPr/>
        </p:nvCxnSpPr>
        <p:spPr>
          <a:xfrm>
            <a:off x="457155" y="4066867"/>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937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fade">
                                      <p:cBhvr>
                                        <p:cTn id="28" dur="500"/>
                                        <p:tgtEl>
                                          <p:spTgt spid="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xEl>
                                              <p:pRg st="0" end="0"/>
                                            </p:txEl>
                                          </p:spTgt>
                                        </p:tgtEl>
                                        <p:attrNameLst>
                                          <p:attrName>style.visibility</p:attrName>
                                        </p:attrNameLst>
                                      </p:cBhvr>
                                      <p:to>
                                        <p:strVal val="visible"/>
                                      </p:to>
                                    </p:set>
                                    <p:animEffect transition="in" filter="fade">
                                      <p:cBhvr>
                                        <p:cTn id="36" dur="500"/>
                                        <p:tgtEl>
                                          <p:spTgt spid="7">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xEl>
                                              <p:pRg st="1" end="1"/>
                                            </p:txEl>
                                          </p:spTgt>
                                        </p:tgtEl>
                                        <p:attrNameLst>
                                          <p:attrName>style.visibility</p:attrName>
                                        </p:attrNameLst>
                                      </p:cBhvr>
                                      <p:to>
                                        <p:strVal val="visible"/>
                                      </p:to>
                                    </p:set>
                                    <p:animEffect transition="in" filter="fade">
                                      <p:cBhvr>
                                        <p:cTn id="39" dur="500"/>
                                        <p:tgtEl>
                                          <p:spTgt spid="7">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pRg st="2" end="2"/>
                                            </p:txEl>
                                          </p:spTgt>
                                        </p:tgtEl>
                                        <p:attrNameLst>
                                          <p:attrName>style.visibility</p:attrName>
                                        </p:attrNameLst>
                                      </p:cBhvr>
                                      <p:to>
                                        <p:strVal val="visible"/>
                                      </p:to>
                                    </p:set>
                                    <p:animEffect transition="in" filter="fade">
                                      <p:cBhvr>
                                        <p:cTn id="47" dur="500"/>
                                        <p:tgtEl>
                                          <p:spTgt spid="7">
                                            <p:txEl>
                                              <p:pRg st="2" end="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xEl>
                                              <p:pRg st="3" end="3"/>
                                            </p:txEl>
                                          </p:spTgt>
                                        </p:tgtEl>
                                        <p:attrNameLst>
                                          <p:attrName>style.visibility</p:attrName>
                                        </p:attrNameLst>
                                      </p:cBhvr>
                                      <p:to>
                                        <p:strVal val="visible"/>
                                      </p:to>
                                    </p:set>
                                    <p:animEffect transition="in" filter="fade">
                                      <p:cBhvr>
                                        <p:cTn id="50" dur="500"/>
                                        <p:tgtEl>
                                          <p:spTgt spid="7">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uild="p"/>
      <p:bldP spid="6" grpId="0"/>
      <p:bldP spid="7" grpId="0" build="allAtOnce"/>
      <p:bldP spid="8" grpId="0" build="allAtOnce"/>
      <p:bldP spid="10"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p:txBody>
          <a:bodyPr/>
          <a:lstStyle/>
          <a:p>
            <a:pPr lvl="0"/>
            <a:r>
              <a:rPr lang="en" dirty="0">
                <a:gradFill>
                  <a:gsLst>
                    <a:gs pos="70787">
                      <a:schemeClr val="tx1"/>
                    </a:gs>
                    <a:gs pos="45506">
                      <a:schemeClr val="tx1"/>
                    </a:gs>
                  </a:gsLst>
                  <a:lin ang="5400000" scaled="1"/>
                </a:gradFill>
              </a:rPr>
              <a:t>Manage a Kubernetes cluster: Kops</a:t>
            </a:r>
          </a:p>
        </p:txBody>
      </p:sp>
      <p:sp>
        <p:nvSpPr>
          <p:cNvPr id="82" name="Shape 82"/>
          <p:cNvSpPr txBox="1">
            <a:spLocks noGrp="1"/>
          </p:cNvSpPr>
          <p:nvPr>
            <p:ph idx="1"/>
          </p:nvPr>
        </p:nvSpPr>
        <p:spPr/>
        <p:txBody>
          <a:bodyPr>
            <a:spAutoFit/>
          </a:bodyPr>
          <a:lstStyle/>
          <a:p>
            <a:pPr>
              <a:spcBef>
                <a:spcPts val="1200"/>
              </a:spcBef>
            </a:pPr>
            <a:r>
              <a:rPr lang="en" dirty="0">
                <a:gradFill>
                  <a:gsLst>
                    <a:gs pos="70787">
                      <a:schemeClr val="tx1"/>
                    </a:gs>
                    <a:gs pos="45506">
                      <a:schemeClr val="tx1"/>
                    </a:gs>
                  </a:gsLst>
                  <a:lin ang="5400000" scaled="1"/>
                </a:gradFill>
              </a:rPr>
              <a:t>Community supported</a:t>
            </a:r>
            <a:endParaRPr lang="en-US" dirty="0">
              <a:gradFill>
                <a:gsLst>
                  <a:gs pos="70787">
                    <a:schemeClr val="tx1"/>
                  </a:gs>
                  <a:gs pos="45506">
                    <a:schemeClr val="tx1"/>
                  </a:gs>
                </a:gsLst>
                <a:lin ang="5400000" scaled="1"/>
              </a:gradFill>
            </a:endParaRPr>
          </a:p>
          <a:p>
            <a:pPr marL="115888" lvl="1" indent="-115888">
              <a:spcBef>
                <a:spcPts val="200"/>
              </a:spcBef>
            </a:pPr>
            <a:r>
              <a:rPr lang="en-US" sz="1100" dirty="0">
                <a:gradFill>
                  <a:gsLst>
                    <a:gs pos="70787">
                      <a:schemeClr val="tx1"/>
                    </a:gs>
                    <a:gs pos="45506">
                      <a:schemeClr val="tx1"/>
                    </a:gs>
                  </a:gsLst>
                  <a:lin ang="5400000" scaled="1"/>
                </a:gradFill>
              </a:rPr>
              <a:t>SIG AWS</a:t>
            </a:r>
          </a:p>
          <a:p>
            <a:pPr marL="115888" lvl="1" indent="-115888">
              <a:spcBef>
                <a:spcPts val="200"/>
              </a:spcBef>
            </a:pPr>
            <a:r>
              <a:rPr lang="en-US" sz="1100" dirty="0">
                <a:gradFill>
                  <a:gsLst>
                    <a:gs pos="70787">
                      <a:schemeClr val="tx1"/>
                    </a:gs>
                    <a:gs pos="45506">
                      <a:schemeClr val="tx1"/>
                    </a:gs>
                  </a:gsLst>
                  <a:lin ang="5400000" scaled="1"/>
                </a:gradFill>
              </a:rPr>
              <a:t>Kops office hours and Slack channel</a:t>
            </a:r>
            <a:endParaRPr lang="en" sz="1100" dirty="0">
              <a:gradFill>
                <a:gsLst>
                  <a:gs pos="70787">
                    <a:schemeClr val="tx1"/>
                  </a:gs>
                  <a:gs pos="45506">
                    <a:schemeClr val="tx1"/>
                  </a:gs>
                </a:gsLst>
                <a:lin ang="5400000" scaled="1"/>
              </a:gradFill>
            </a:endParaRPr>
          </a:p>
        </p:txBody>
      </p:sp>
      <p:sp>
        <p:nvSpPr>
          <p:cNvPr id="2" name="Rectangle 1"/>
          <p:cNvSpPr/>
          <p:nvPr/>
        </p:nvSpPr>
        <p:spPr>
          <a:xfrm>
            <a:off x="356615" y="2894619"/>
            <a:ext cx="7277101" cy="1631216"/>
          </a:xfrm>
          <a:prstGeom prst="rect">
            <a:avLst/>
          </a:prstGeom>
        </p:spPr>
        <p:txBody>
          <a:bodyPr wrap="square">
            <a:spAutoFit/>
          </a:bodyPr>
          <a:lstStyle/>
          <a:p>
            <a:pPr lvl="0"/>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export AWS_AVAILABILITY_ZONES=${ZONES:-"us-east-1b,us-east-1c,us-east-1d"}</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export KOPS_STATE_STORE="s3://</a:t>
            </a:r>
            <a:r>
              <a:rPr lang="en-US" sz="1000" b="1" dirty="0" err="1">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kubernetes-aws-io</a:t>
            </a: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kops create cluster cluster.k8s.local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--master-count 3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--master-size m4.large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--node-count 5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--node-size m4.large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--zones $AWS_AVAILABILITY_ZONES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--networking calico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--yes</a:t>
            </a:r>
          </a:p>
        </p:txBody>
      </p:sp>
      <p:cxnSp>
        <p:nvCxnSpPr>
          <p:cNvPr id="9" name="Straight Connector 8">
            <a:extLst>
              <a:ext uri="{FF2B5EF4-FFF2-40B4-BE49-F238E27FC236}">
                <a16:creationId xmlns:a16="http://schemas.microsoft.com/office/drawing/2014/main" id="{FD2C752E-F363-4FBD-935B-A08CFAD56651}"/>
              </a:ext>
            </a:extLst>
          </p:cNvPr>
          <p:cNvCxnSpPr/>
          <p:nvPr/>
        </p:nvCxnSpPr>
        <p:spPr>
          <a:xfrm>
            <a:off x="457200" y="2786783"/>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Shape 82">
            <a:extLst>
              <a:ext uri="{FF2B5EF4-FFF2-40B4-BE49-F238E27FC236}">
                <a16:creationId xmlns:a16="http://schemas.microsoft.com/office/drawing/2014/main" id="{51FA64AB-DBEA-4F3A-834A-4D0E17A7D5DE}"/>
              </a:ext>
            </a:extLst>
          </p:cNvPr>
          <p:cNvSpPr txBox="1">
            <a:spLocks/>
          </p:cNvSpPr>
          <p:nvPr/>
        </p:nvSpPr>
        <p:spPr>
          <a:xfrm>
            <a:off x="356615" y="2401946"/>
            <a:ext cx="8449055" cy="27699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dirty="0">
                <a:gradFill>
                  <a:gsLst>
                    <a:gs pos="70787">
                      <a:schemeClr val="tx1"/>
                    </a:gs>
                    <a:gs pos="45506">
                      <a:schemeClr val="tx1"/>
                    </a:gs>
                  </a:gsLst>
                  <a:lin ang="5400000" scaled="1"/>
                </a:gradFill>
              </a:rPr>
              <a:t>github.com/kubernetes/kops</a:t>
            </a:r>
            <a:endParaRPr lang="en-US" dirty="0">
              <a:gradFill>
                <a:gsLst>
                  <a:gs pos="70787">
                    <a:schemeClr val="tx1"/>
                  </a:gs>
                  <a:gs pos="45506">
                    <a:schemeClr val="tx1"/>
                  </a:gs>
                </a:gsLst>
                <a:lin ang="5400000" scaled="1"/>
              </a:gradFill>
            </a:endParaRPr>
          </a:p>
        </p:txBody>
      </p:sp>
      <p:sp>
        <p:nvSpPr>
          <p:cNvPr id="7" name="Shape 82">
            <a:extLst>
              <a:ext uri="{FF2B5EF4-FFF2-40B4-BE49-F238E27FC236}">
                <a16:creationId xmlns:a16="http://schemas.microsoft.com/office/drawing/2014/main" id="{26D1D38F-BF3D-4A64-BB2D-019E40776DE9}"/>
              </a:ext>
            </a:extLst>
          </p:cNvPr>
          <p:cNvSpPr txBox="1">
            <a:spLocks/>
          </p:cNvSpPr>
          <p:nvPr/>
        </p:nvSpPr>
        <p:spPr>
          <a:xfrm>
            <a:off x="356615" y="1909271"/>
            <a:ext cx="8449055" cy="27699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dirty="0">
                <a:gradFill>
                  <a:gsLst>
                    <a:gs pos="70787">
                      <a:schemeClr val="tx1"/>
                    </a:gs>
                    <a:gs pos="45506">
                      <a:schemeClr val="tx1"/>
                    </a:gs>
                  </a:gsLst>
                  <a:lin ang="5400000" scaled="1"/>
                </a:gradFill>
              </a:rPr>
              <a:t>G</a:t>
            </a:r>
            <a:r>
              <a:rPr lang="en" dirty="0">
                <a:gradFill>
                  <a:gsLst>
                    <a:gs pos="70787">
                      <a:schemeClr val="tx1"/>
                    </a:gs>
                    <a:gs pos="45506">
                      <a:schemeClr val="tx1"/>
                    </a:gs>
                  </a:gsLst>
                  <a:lin ang="5400000" scaled="1"/>
                </a:gradFill>
              </a:rPr>
              <a:t>enerate CloudFormation or Terraform scripts</a:t>
            </a:r>
          </a:p>
        </p:txBody>
      </p:sp>
      <p:cxnSp>
        <p:nvCxnSpPr>
          <p:cNvPr id="8" name="Straight Connector 7">
            <a:extLst>
              <a:ext uri="{FF2B5EF4-FFF2-40B4-BE49-F238E27FC236}">
                <a16:creationId xmlns:a16="http://schemas.microsoft.com/office/drawing/2014/main" id="{C8E76B9A-9174-4820-90B8-973F5F4244E3}"/>
              </a:ext>
            </a:extLst>
          </p:cNvPr>
          <p:cNvCxnSpPr/>
          <p:nvPr/>
        </p:nvCxnSpPr>
        <p:spPr>
          <a:xfrm>
            <a:off x="457200" y="2294108"/>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8795C89-B7D8-4468-A7FE-5D7D110C00B9}"/>
              </a:ext>
            </a:extLst>
          </p:cNvPr>
          <p:cNvCxnSpPr/>
          <p:nvPr/>
        </p:nvCxnSpPr>
        <p:spPr>
          <a:xfrm>
            <a:off x="457200" y="1801434"/>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99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animEffect transition="in" filter="fade">
                                      <p:cBhvr>
                                        <p:cTn id="7" dur="500"/>
                                        <p:tgtEl>
                                          <p:spTgt spid="8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2">
                                            <p:txEl>
                                              <p:pRg st="1" end="1"/>
                                            </p:txEl>
                                          </p:spTgt>
                                        </p:tgtEl>
                                        <p:attrNameLst>
                                          <p:attrName>style.visibility</p:attrName>
                                        </p:attrNameLst>
                                      </p:cBhvr>
                                      <p:to>
                                        <p:strVal val="visible"/>
                                      </p:to>
                                    </p:set>
                                    <p:animEffect transition="in" filter="fade">
                                      <p:cBhvr>
                                        <p:cTn id="10" dur="500"/>
                                        <p:tgtEl>
                                          <p:spTgt spid="8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2">
                                            <p:txEl>
                                              <p:pRg st="2" end="2"/>
                                            </p:txEl>
                                          </p:spTgt>
                                        </p:tgtEl>
                                        <p:attrNameLst>
                                          <p:attrName>style.visibility</p:attrName>
                                        </p:attrNameLst>
                                      </p:cBhvr>
                                      <p:to>
                                        <p:strVal val="visible"/>
                                      </p:to>
                                    </p:set>
                                    <p:animEffect transition="in" filter="fade">
                                      <p:cBhvr>
                                        <p:cTn id="13" dur="500"/>
                                        <p:tgtEl>
                                          <p:spTgt spid="8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DeckTemplate-AWS">
  <a:themeElements>
    <a:clrScheme name="AWS extended color">
      <a:dk1>
        <a:srgbClr val="002D43"/>
      </a:dk1>
      <a:lt1>
        <a:srgbClr val="FFFFFF"/>
      </a:lt1>
      <a:dk2>
        <a:srgbClr val="002D43"/>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3396</TotalTime>
  <Words>3319</Words>
  <Application>Microsoft Macintosh PowerPoint</Application>
  <PresentationFormat>On-screen Show (16:9)</PresentationFormat>
  <Paragraphs>498</Paragraphs>
  <Slides>50</Slides>
  <Notes>34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50</vt:i4>
      </vt:variant>
    </vt:vector>
  </HeadingPairs>
  <TitlesOfParts>
    <vt:vector size="66" baseType="lpstr">
      <vt:lpstr>Amazon Ember</vt:lpstr>
      <vt:lpstr>Amazon Ember Light</vt:lpstr>
      <vt:lpstr>Amazon Ember Regular</vt:lpstr>
      <vt:lpstr>Arial</vt:lpstr>
      <vt:lpstr>Calibri</vt:lpstr>
      <vt:lpstr>Consolas</vt:lpstr>
      <vt:lpstr>Courier New</vt:lpstr>
      <vt:lpstr>Helvetica</vt:lpstr>
      <vt:lpstr>Helvetica Neue</vt:lpstr>
      <vt:lpstr>Lucida Console</vt:lpstr>
      <vt:lpstr>Mangal</vt:lpstr>
      <vt:lpstr>Monaco</vt:lpstr>
      <vt:lpstr>Times New Roman</vt:lpstr>
      <vt:lpstr>Verdana</vt:lpstr>
      <vt:lpstr>Wingdings</vt:lpstr>
      <vt:lpstr>DeckTemplate-AWS</vt:lpstr>
      <vt:lpstr>PowerPoint Presentation</vt:lpstr>
      <vt:lpstr>Agenda</vt:lpstr>
      <vt:lpstr>Lab Instructor</vt:lpstr>
      <vt:lpstr>What is Kubernetes?</vt:lpstr>
      <vt:lpstr>Declarative primitives</vt:lpstr>
      <vt:lpstr>Kubernetes concepts</vt:lpstr>
      <vt:lpstr>Kubernetes concepts</vt:lpstr>
      <vt:lpstr>Kubernetes cluster setup—choices</vt:lpstr>
      <vt:lpstr>Manage a Kubernetes cluster: Kops</vt:lpstr>
      <vt:lpstr>Elastic Container Service for Kubernetes</vt:lpstr>
      <vt:lpstr>bit.ly/techsummit-k8s-workshop</vt:lpstr>
      <vt:lpstr>Cluster Deployments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Others: Kube-AWS</vt:lpstr>
      <vt:lpstr>Others: KubeADM</vt:lpstr>
      <vt:lpstr>Minikube</vt:lpstr>
      <vt:lpstr>Kubernetes on AWS – Getting Started</vt:lpstr>
      <vt:lpstr>Kubernetes on AWS – Workshop</vt:lpstr>
      <vt:lpstr>Networking</vt:lpstr>
      <vt:lpstr>CNI Plugins </vt:lpstr>
      <vt:lpstr>Overlay Networks</vt:lpstr>
      <vt:lpstr>PowerPoint Presentation</vt:lpstr>
      <vt:lpstr>PowerPoint Presentation</vt:lpstr>
      <vt:lpstr>Overlay Networks</vt:lpstr>
      <vt:lpstr>PowerPoint Presentation</vt:lpstr>
      <vt:lpstr>Layer 3 networking (Calico)</vt:lpstr>
      <vt:lpstr>PowerPoint Presentation</vt:lpstr>
      <vt:lpstr>VPC Networking (Kubenet)</vt:lpstr>
      <vt:lpstr>VPC Networking (Kubenet)</vt:lpstr>
      <vt:lpstr>Service Discovery</vt:lpstr>
      <vt:lpstr>Service Discovery</vt:lpstr>
      <vt:lpstr>Client Side</vt:lpstr>
      <vt:lpstr>Server Side</vt:lpstr>
      <vt:lpstr>Service Discovery | DNS</vt:lpstr>
      <vt:lpstr>Service Discovery | Service</vt:lpstr>
      <vt:lpstr>Service Discovery Mechanisms | Consul</vt:lpstr>
      <vt:lpstr>Service Mesh</vt:lpstr>
      <vt:lpstr>Service Mesh</vt:lpstr>
      <vt:lpstr>Service Mesh | linkerd</vt:lpstr>
      <vt:lpstr>Service Mesh | Istio &amp; Envoy</vt:lpstr>
      <vt:lpstr>Thank You</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40</cp:revision>
  <dcterms:created xsi:type="dcterms:W3CDTF">2016-06-17T18:22:10Z</dcterms:created>
  <dcterms:modified xsi:type="dcterms:W3CDTF">2018-08-13T00:57:20Z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